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88" r:id="rId3"/>
    <p:sldId id="319" r:id="rId4"/>
    <p:sldId id="318" r:id="rId5"/>
    <p:sldId id="295" r:id="rId6"/>
    <p:sldId id="296" r:id="rId7"/>
    <p:sldId id="297" r:id="rId8"/>
    <p:sldId id="298" r:id="rId9"/>
    <p:sldId id="309" r:id="rId10"/>
    <p:sldId id="284" r:id="rId11"/>
    <p:sldId id="310" r:id="rId12"/>
    <p:sldId id="314" r:id="rId13"/>
    <p:sldId id="316" r:id="rId14"/>
    <p:sldId id="317" r:id="rId15"/>
    <p:sldId id="282" r:id="rId16"/>
    <p:sldId id="278" r:id="rId17"/>
    <p:sldId id="276" r:id="rId18"/>
    <p:sldId id="277" r:id="rId19"/>
    <p:sldId id="313" r:id="rId20"/>
    <p:sldId id="315" r:id="rId21"/>
    <p:sldId id="311" r:id="rId22"/>
    <p:sldId id="279" r:id="rId23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C31"/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0409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9"/>
  <c:chart>
    <c:autoTitleDeleted val="1"/>
    <c:plotArea>
      <c:layout>
        <c:manualLayout>
          <c:layoutTarget val="inner"/>
          <c:xMode val="edge"/>
          <c:yMode val="edge"/>
          <c:x val="0"/>
          <c:y val="2.5387413740139132E-2"/>
          <c:w val="0.97405894590887698"/>
          <c:h val="0.85529240725766076"/>
        </c:manualLayout>
      </c:layout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GDP Growth rate (y-o-y%)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Pt>
            <c:idx val="0"/>
            <c:marker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marker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marker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marker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2"/>
            <c:marker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marker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3"/>
            <c:marker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marker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4"/>
          </c:dPt>
          <c:dPt>
            <c:idx val="5"/>
          </c:dPt>
          <c:dPt>
            <c:idx val="6"/>
          </c:dPt>
          <c:dPt>
            <c:idx val="8"/>
            <c:marker>
              <c:spPr>
                <a:ln>
                  <a:solidFill>
                    <a:srgbClr val="007635"/>
                  </a:solidFill>
                </a:ln>
              </c:spPr>
            </c:marker>
            <c:spPr>
              <a:ln>
                <a:solidFill>
                  <a:srgbClr val="007635"/>
                </a:solidFill>
              </a:ln>
            </c:spPr>
          </c:dPt>
          <c:dPt>
            <c:idx val="9"/>
            <c:marker>
              <c:spPr>
                <a:ln>
                  <a:solidFill>
                    <a:srgbClr val="00B050"/>
                  </a:solidFill>
                </a:ln>
              </c:spPr>
            </c:marker>
            <c:spPr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>
                <c:manualLayout>
                  <c:x val="-5.6987257410273398E-2"/>
                  <c:y val="0.111343338394499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5.3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5.1725668847245172E-2"/>
                  <c:y val="9.4037248623131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5891738927780121E-2"/>
                  <c:y val="-0.12277598240718357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1.5643933500065785E-4"/>
                  <c:y val="-7.209522394440105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th-TH"/>
                </a:p>
              </c:txPr>
              <c:dLblPos val="r"/>
              <c:showVal val="1"/>
            </c:dLbl>
            <c:dLbl>
              <c:idx val="4"/>
              <c:layout>
                <c:manualLayout>
                  <c:x val="-3.9144317689600104E-2"/>
                  <c:y val="-0.108875912067919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th-TH"/>
                </a:p>
              </c:txPr>
              <c:dLblPos val="r"/>
              <c:showVal val="1"/>
            </c:dLbl>
            <c:dLbl>
              <c:idx val="5"/>
              <c:layout>
                <c:manualLayout>
                  <c:x val="-4.6649759943434628E-2"/>
                  <c:y val="-0.1103484416764150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th-TH"/>
                </a:p>
              </c:txPr>
              <c:dLblPos val="r"/>
              <c:showVal val="1"/>
            </c:dLbl>
            <c:dLbl>
              <c:idx val="6"/>
              <c:layout>
                <c:manualLayout>
                  <c:x val="-4.7147955925440209E-2"/>
                  <c:y val="-0.1011894205284707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th-TH"/>
                </a:p>
              </c:txPr>
              <c:dLblPos val="r"/>
              <c:showVal val="1"/>
            </c:dLbl>
            <c:dLbl>
              <c:idx val="7"/>
              <c:layout>
                <c:manualLayout>
                  <c:x val="-1.6108317546516544E-2"/>
                  <c:y val="0.1152514689725834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th-TH"/>
                </a:p>
              </c:txPr>
              <c:dLblPos val="r"/>
              <c:showVal val="1"/>
            </c:dLbl>
            <c:dLbl>
              <c:idx val="8"/>
              <c:layout>
                <c:manualLayout>
                  <c:x val="-1.7667666028360719E-2"/>
                  <c:y val="0.1194901065484813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th-TH"/>
                </a:p>
              </c:txPr>
              <c:dLblPos val="r"/>
              <c:showVal val="1"/>
            </c:dLbl>
            <c:dLbl>
              <c:idx val="9"/>
              <c:layout>
                <c:manualLayout>
                  <c:x val="-2.7872757375616741E-2"/>
                  <c:y val="0.15533713851302566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th-TH"/>
              </a:p>
            </c:txPr>
            <c:dLblPos val="ctr"/>
            <c:showVal val="1"/>
          </c:dLbls>
          <c:cat>
            <c:strRef>
              <c:f>Sheet1!$A$2:$A$11</c:f>
              <c:strCache>
                <c:ptCount val="10"/>
                <c:pt idx="0">
                  <c:v>Q1/13</c:v>
                </c:pt>
                <c:pt idx="1">
                  <c:v>Q2/13</c:v>
                </c:pt>
                <c:pt idx="2">
                  <c:v>Q3/13</c:v>
                </c:pt>
                <c:pt idx="3">
                  <c:v>Q4/13</c:v>
                </c:pt>
                <c:pt idx="4">
                  <c:v>Q1/14</c:v>
                </c:pt>
                <c:pt idx="5">
                  <c:v>Q2/14</c:v>
                </c:pt>
                <c:pt idx="6">
                  <c:v>Q3/14</c:v>
                </c:pt>
                <c:pt idx="7">
                  <c:v>Q4/14</c:v>
                </c:pt>
                <c:pt idx="8">
                  <c:v>Q1/15</c:v>
                </c:pt>
                <c:pt idx="9">
                  <c:v>Q2/15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5.3</c:v>
                </c:pt>
                <c:pt idx="1">
                  <c:v>2.7</c:v>
                </c:pt>
                <c:pt idx="2">
                  <c:v>2.6</c:v>
                </c:pt>
                <c:pt idx="3">
                  <c:v>0.70000000000000007</c:v>
                </c:pt>
                <c:pt idx="4">
                  <c:v>-0.4</c:v>
                </c:pt>
                <c:pt idx="5">
                  <c:v>0.9</c:v>
                </c:pt>
                <c:pt idx="6">
                  <c:v>1</c:v>
                </c:pt>
                <c:pt idx="7">
                  <c:v>2.1</c:v>
                </c:pt>
                <c:pt idx="8" formatCode="0.0">
                  <c:v>3</c:v>
                </c:pt>
                <c:pt idx="9">
                  <c:v>2.8</c:v>
                </c:pt>
              </c:numCache>
            </c:numRef>
          </c:val>
        </c:ser>
        <c:dLbls>
          <c:showVal val="1"/>
        </c:dLbls>
        <c:marker val="1"/>
        <c:axId val="81193984"/>
        <c:axId val="88023808"/>
      </c:lineChart>
      <c:catAx>
        <c:axId val="81193984"/>
        <c:scaling>
          <c:orientation val="minMax"/>
        </c:scaling>
        <c:delete val="1"/>
        <c:axPos val="b"/>
        <c:majorTickMark val="none"/>
        <c:tickLblPos val="nextTo"/>
        <c:crossAx val="88023808"/>
        <c:crosses val="autoZero"/>
        <c:auto val="1"/>
        <c:lblAlgn val="ctr"/>
        <c:lblOffset val="100"/>
      </c:catAx>
      <c:valAx>
        <c:axId val="880238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1193984"/>
        <c:crosses val="autoZero"/>
        <c:crossBetween val="between"/>
      </c:valAx>
    </c:plotArea>
    <c:legend>
      <c:legendPos val="b"/>
      <c:legendEntry>
        <c:idx val="8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th-TH"/>
          </a:p>
        </c:txPr>
      </c:legendEntry>
      <c:layout>
        <c:manualLayout>
          <c:xMode val="edge"/>
          <c:yMode val="edge"/>
          <c:x val="8.3813984943606548E-3"/>
          <c:y val="0.68926362575322286"/>
          <c:w val="0.96273175880430883"/>
          <c:h val="0.27488934228223288"/>
        </c:manualLayout>
      </c:layout>
      <c:txPr>
        <a:bodyPr/>
        <a:lstStyle/>
        <a:p>
          <a:pPr>
            <a:defRPr sz="1400"/>
          </a:pPr>
          <a:endParaRPr lang="th-TH"/>
        </a:p>
      </c:txPr>
    </c:legend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otY val="0"/>
      <c:perspective val="30"/>
    </c:view3D>
    <c:plotArea>
      <c:layout>
        <c:manualLayout>
          <c:layoutTarget val="inner"/>
          <c:xMode val="edge"/>
          <c:yMode val="edge"/>
          <c:x val="3.5796067068825183E-2"/>
          <c:y val="0.19305356889037842"/>
          <c:w val="0.93870836052841389"/>
          <c:h val="0.5963409257791343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AESAN Countries</c:v>
                </c:pt>
              </c:strCache>
            </c:strRef>
          </c:tx>
          <c:spPr>
            <a:solidFill>
              <a:srgbClr val="002060"/>
            </a:solidFill>
          </c:spPr>
          <c:dPt>
            <c:idx val="9"/>
            <c:spPr>
              <a:solidFill>
                <a:srgbClr val="FFC000"/>
              </a:solidFill>
            </c:spPr>
          </c:dPt>
          <c:dLbls>
            <c:dLbl>
              <c:idx val="6"/>
              <c:layout>
                <c:manualLayout>
                  <c:x val="1.4997395531035928E-3"/>
                  <c:y val="0.21320452014019972"/>
                </c:manualLayout>
              </c:layout>
              <c:showVal val="1"/>
            </c:dLbl>
            <c:dLbl>
              <c:idx val="9"/>
              <c:layout>
                <c:manualLayout>
                  <c:x val="-4.4992186593107797E-3"/>
                  <c:y val="-3.3223856414805804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400" b="1" u="non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th-TH"/>
                </a:p>
              </c:txPr>
              <c:showVal val="1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Singapore</c:v>
                </c:pt>
                <c:pt idx="1">
                  <c:v>Malaysia</c:v>
                </c:pt>
                <c:pt idx="2">
                  <c:v>Cambodia</c:v>
                </c:pt>
                <c:pt idx="3">
                  <c:v>Laos</c:v>
                </c:pt>
                <c:pt idx="4">
                  <c:v>Myanmar</c:v>
                </c:pt>
                <c:pt idx="5">
                  <c:v>Vietnam</c:v>
                </c:pt>
                <c:pt idx="6">
                  <c:v>Brunei </c:v>
                </c:pt>
                <c:pt idx="7">
                  <c:v>Indonesia</c:v>
                </c:pt>
                <c:pt idx="8">
                  <c:v>philippines</c:v>
                </c:pt>
                <c:pt idx="9">
                  <c:v>Thailand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2.9</c:v>
                </c:pt>
                <c:pt idx="1">
                  <c:v>6</c:v>
                </c:pt>
                <c:pt idx="2">
                  <c:v>7</c:v>
                </c:pt>
                <c:pt idx="3">
                  <c:v>7.4</c:v>
                </c:pt>
                <c:pt idx="4">
                  <c:v>7.7</c:v>
                </c:pt>
                <c:pt idx="5">
                  <c:v>6</c:v>
                </c:pt>
                <c:pt idx="6">
                  <c:v>-0.69799999999999995</c:v>
                </c:pt>
                <c:pt idx="7">
                  <c:v>5</c:v>
                </c:pt>
                <c:pt idx="8">
                  <c:v>6.1</c:v>
                </c:pt>
                <c:pt idx="9">
                  <c:v>0.9</c:v>
                </c:pt>
              </c:numCache>
            </c:numRef>
          </c:val>
        </c:ser>
        <c:dLbls>
          <c:showVal val="1"/>
        </c:dLbls>
        <c:shape val="cylinder"/>
        <c:axId val="88280448"/>
        <c:axId val="88294528"/>
        <c:axId val="0"/>
      </c:bar3DChart>
      <c:catAx>
        <c:axId val="88280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defRPr>
            </a:pPr>
            <a:endParaRPr lang="th-TH"/>
          </a:p>
        </c:txPr>
        <c:crossAx val="88294528"/>
        <c:crosses val="autoZero"/>
        <c:auto val="1"/>
        <c:lblAlgn val="ctr"/>
        <c:lblOffset val="100"/>
      </c:catAx>
      <c:valAx>
        <c:axId val="88294528"/>
        <c:scaling>
          <c:orientation val="minMax"/>
        </c:scaling>
        <c:delete val="1"/>
        <c:axPos val="l"/>
        <c:numFmt formatCode="0.0" sourceLinked="1"/>
        <c:tickLblPos val="nextTo"/>
        <c:crossAx val="88280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</c:dPt>
          <c:cat>
            <c:numRef>
              <c:f>Sheet1!$A$2:$A$20</c:f>
              <c:numCache>
                <c:formatCode>B1mmm\-yy</c:formatCode>
                <c:ptCount val="14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  <c:pt idx="13">
                  <c:v>42186</c:v>
                </c:pt>
              </c:numCache>
            </c:numRef>
          </c:cat>
          <c:val>
            <c:numRef>
              <c:f>Sheet1!$B$2:$B$20</c:f>
              <c:numCache>
                <c:formatCode>#,##0</c:formatCode>
                <c:ptCount val="14"/>
                <c:pt idx="0">
                  <c:v>19714.14</c:v>
                </c:pt>
                <c:pt idx="1">
                  <c:v>18896.12</c:v>
                </c:pt>
                <c:pt idx="2">
                  <c:v>18943.349999999995</c:v>
                </c:pt>
                <c:pt idx="3">
                  <c:v>19912.759999999995</c:v>
                </c:pt>
                <c:pt idx="4">
                  <c:v>20163.780000000002</c:v>
                </c:pt>
                <c:pt idx="5">
                  <c:v>18567.759999999995</c:v>
                </c:pt>
                <c:pt idx="6">
                  <c:v>18790</c:v>
                </c:pt>
                <c:pt idx="7">
                  <c:v>17248.629999999997</c:v>
                </c:pt>
                <c:pt idx="8">
                  <c:v>17229.75</c:v>
                </c:pt>
                <c:pt idx="9">
                  <c:v>18886.43</c:v>
                </c:pt>
                <c:pt idx="10">
                  <c:v>16900.419999999995</c:v>
                </c:pt>
                <c:pt idx="11">
                  <c:v>18428.84</c:v>
                </c:pt>
                <c:pt idx="12">
                  <c:v>18161.580000000005</c:v>
                </c:pt>
                <c:pt idx="13" formatCode="#,##0.00">
                  <c:v>18223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Sheet1!$A$2:$A$20</c:f>
              <c:numCache>
                <c:formatCode>B1mmm\-yy</c:formatCode>
                <c:ptCount val="14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  <c:pt idx="13">
                  <c:v>42186</c:v>
                </c:pt>
              </c:numCache>
            </c:numRef>
          </c:cat>
          <c:val>
            <c:numRef>
              <c:f>Sheet1!$C$2:$C$20</c:f>
              <c:numCache>
                <c:formatCode>#,##0</c:formatCode>
                <c:ptCount val="14"/>
                <c:pt idx="0">
                  <c:v>18049.39</c:v>
                </c:pt>
                <c:pt idx="1">
                  <c:v>19998.259999999995</c:v>
                </c:pt>
                <c:pt idx="2">
                  <c:v>17797.09</c:v>
                </c:pt>
                <c:pt idx="3">
                  <c:v>21711.03</c:v>
                </c:pt>
                <c:pt idx="4">
                  <c:v>20132.25</c:v>
                </c:pt>
                <c:pt idx="5">
                  <c:v>18645.740000000005</c:v>
                </c:pt>
                <c:pt idx="6">
                  <c:v>17201.259999999995</c:v>
                </c:pt>
                <c:pt idx="7">
                  <c:v>17705.16</c:v>
                </c:pt>
                <c:pt idx="8">
                  <c:v>16839.609999999997</c:v>
                </c:pt>
                <c:pt idx="9">
                  <c:v>17391.23</c:v>
                </c:pt>
                <c:pt idx="10">
                  <c:v>17423.34</c:v>
                </c:pt>
                <c:pt idx="11">
                  <c:v>16012.07</c:v>
                </c:pt>
                <c:pt idx="12">
                  <c:v>18011.55</c:v>
                </c:pt>
                <c:pt idx="13" formatCode="#,##0.00">
                  <c:v>17452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Balance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Sheet1!$A$2:$A$20</c:f>
              <c:numCache>
                <c:formatCode>B1mmm\-yy</c:formatCode>
                <c:ptCount val="14"/>
                <c:pt idx="0">
                  <c:v>41791</c:v>
                </c:pt>
                <c:pt idx="1">
                  <c:v>41821</c:v>
                </c:pt>
                <c:pt idx="2">
                  <c:v>41852</c:v>
                </c:pt>
                <c:pt idx="3">
                  <c:v>41883</c:v>
                </c:pt>
                <c:pt idx="4">
                  <c:v>41913</c:v>
                </c:pt>
                <c:pt idx="5">
                  <c:v>41944</c:v>
                </c:pt>
                <c:pt idx="6">
                  <c:v>41974</c:v>
                </c:pt>
                <c:pt idx="7">
                  <c:v>42005</c:v>
                </c:pt>
                <c:pt idx="8">
                  <c:v>42036</c:v>
                </c:pt>
                <c:pt idx="9">
                  <c:v>42064</c:v>
                </c:pt>
                <c:pt idx="10">
                  <c:v>42095</c:v>
                </c:pt>
                <c:pt idx="11">
                  <c:v>42125</c:v>
                </c:pt>
                <c:pt idx="12">
                  <c:v>42156</c:v>
                </c:pt>
                <c:pt idx="13">
                  <c:v>42186</c:v>
                </c:pt>
              </c:numCache>
            </c:numRef>
          </c:cat>
          <c:val>
            <c:numRef>
              <c:f>Sheet1!$D$2:$D$20</c:f>
              <c:numCache>
                <c:formatCode>#,##0</c:formatCode>
                <c:ptCount val="14"/>
                <c:pt idx="0">
                  <c:v>1664.75</c:v>
                </c:pt>
                <c:pt idx="1">
                  <c:v>-1102.1399999999999</c:v>
                </c:pt>
                <c:pt idx="2">
                  <c:v>1146.26</c:v>
                </c:pt>
                <c:pt idx="3">
                  <c:v>-1798.27</c:v>
                </c:pt>
                <c:pt idx="4">
                  <c:v>31.53</c:v>
                </c:pt>
                <c:pt idx="5">
                  <c:v>-77.98</c:v>
                </c:pt>
                <c:pt idx="6">
                  <c:v>1588.74</c:v>
                </c:pt>
                <c:pt idx="7">
                  <c:v>-456.53</c:v>
                </c:pt>
                <c:pt idx="8">
                  <c:v>390.14000000000004</c:v>
                </c:pt>
                <c:pt idx="9">
                  <c:v>1495.2</c:v>
                </c:pt>
                <c:pt idx="10">
                  <c:v>-522.91999999999996</c:v>
                </c:pt>
                <c:pt idx="11">
                  <c:v>2416.77</c:v>
                </c:pt>
                <c:pt idx="12">
                  <c:v>150.03</c:v>
                </c:pt>
                <c:pt idx="13">
                  <c:v>770</c:v>
                </c:pt>
              </c:numCache>
            </c:numRef>
          </c:val>
        </c:ser>
        <c:dLbls/>
        <c:shape val="box"/>
        <c:axId val="86661760"/>
        <c:axId val="86667648"/>
        <c:axId val="0"/>
      </c:bar3DChart>
      <c:dateAx>
        <c:axId val="86661760"/>
        <c:scaling>
          <c:orientation val="minMax"/>
        </c:scaling>
        <c:delete val="1"/>
        <c:axPos val="b"/>
        <c:numFmt formatCode="B1mmm\-yy" sourceLinked="1"/>
        <c:tickLblPos val="nextTo"/>
        <c:crossAx val="86667648"/>
        <c:crosses val="autoZero"/>
        <c:auto val="1"/>
        <c:lblOffset val="100"/>
        <c:baseTimeUnit val="months"/>
      </c:dateAx>
      <c:valAx>
        <c:axId val="86667648"/>
        <c:scaling>
          <c:orientation val="minMax"/>
        </c:scaling>
        <c:axPos val="l"/>
        <c:numFmt formatCode="#,##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866617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96">
          <a:noFill/>
        </a:ln>
      </c:spPr>
    </c:plotArea>
    <c:plotVisOnly val="1"/>
    <c:dispBlanksAs val="gap"/>
  </c:chart>
  <c:txPr>
    <a:bodyPr/>
    <a:lstStyle/>
    <a:p>
      <a:pPr>
        <a:defRPr sz="18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rdiaUPC" panose="020B0304020202020204" pitchFamily="34" charset="-34"/>
          <a:cs typeface="CordiaUPC" panose="020B0304020202020204" pitchFamily="34" charset="-34"/>
        </a:defRPr>
      </a:pPr>
      <a:endParaRPr lang="th-TH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51938296052193E-2"/>
          <c:y val="2.6361683811510751E-2"/>
          <c:w val="0.97096123407895629"/>
          <c:h val="0.8657950642323090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</c:dPt>
          <c:dPt>
            <c:idx val="9"/>
          </c:dPt>
          <c:dPt>
            <c:idx val="10"/>
          </c:dPt>
          <c:dPt>
            <c:idx val="16"/>
            <c:spPr>
              <a:solidFill>
                <a:schemeClr val="accent6">
                  <a:lumMod val="60000"/>
                  <a:lumOff val="40000"/>
                </a:schemeClr>
              </a:solidFill>
              <a:ln w="57150">
                <a:solidFill>
                  <a:schemeClr val="accent3"/>
                </a:solidFill>
              </a:ln>
            </c:spPr>
          </c:dPt>
          <c:dPt>
            <c:idx val="19"/>
          </c:dPt>
          <c:dLbls>
            <c:dLbl>
              <c:idx val="0"/>
              <c:layout>
                <c:manualLayout>
                  <c:x val="-1.0559551244015961E-2"/>
                  <c:y val="5.9325596698458091E-2"/>
                </c:manualLayout>
              </c:layout>
              <c:showVal val="1"/>
            </c:dLbl>
            <c:dLbl>
              <c:idx val="3"/>
              <c:layout>
                <c:manualLayout>
                  <c:x val="2.6398878110039884E-3"/>
                  <c:y val="9.5860668405493687E-3"/>
                </c:manualLayout>
              </c:layout>
              <c:showVal val="1"/>
            </c:dLbl>
            <c:dLbl>
              <c:idx val="4"/>
              <c:layout>
                <c:manualLayout>
                  <c:x val="2.6398878110039884E-3"/>
                  <c:y val="9.5860668405493687E-3"/>
                </c:manualLayout>
              </c:layout>
              <c:showVal val="1"/>
            </c:dLbl>
            <c:dLbl>
              <c:idx val="5"/>
              <c:layout>
                <c:manualLayout>
                  <c:x val="5.2797756220079777E-3"/>
                  <c:y val="1.4379477665030369E-2"/>
                </c:manualLayout>
              </c:layout>
              <c:showVal val="1"/>
            </c:dLbl>
            <c:dLbl>
              <c:idx val="6"/>
              <c:layout>
                <c:manualLayout>
                  <c:x val="-1.3199439055019942E-3"/>
                  <c:y val="1.4379288962927205E-2"/>
                </c:manualLayout>
              </c:layout>
              <c:showVal val="1"/>
            </c:dLbl>
            <c:dLbl>
              <c:idx val="7"/>
              <c:layout>
                <c:manualLayout>
                  <c:x val="-3.9598317165059826E-3"/>
                  <c:y val="1.9172322383201889E-2"/>
                </c:manualLayout>
              </c:layout>
              <c:showVal val="1"/>
            </c:dLbl>
            <c:dLbl>
              <c:idx val="18"/>
              <c:layout>
                <c:manualLayout>
                  <c:x val="6.5997195275099693E-3"/>
                  <c:y val="-4.6427933124279008E-2"/>
                </c:manualLayout>
              </c:layout>
              <c:showVal val="1"/>
            </c:dLbl>
            <c:dLbl>
              <c:idx val="19"/>
              <c:layout>
                <c:manualLayout>
                  <c:x val="2.6398878110039884E-3"/>
                  <c:y val="-3.611061465221700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rdiaUPC" panose="020B0304020202020204" pitchFamily="34" charset="-34"/>
                    <a:cs typeface="CordiaUPC" panose="020B0304020202020204" pitchFamily="34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Sheet1!$A$2:$A$21</c:f>
              <c:strCache>
                <c:ptCount val="20"/>
                <c:pt idx="0">
                  <c:v>Russia</c:v>
                </c:pt>
                <c:pt idx="1">
                  <c:v>Japan</c:v>
                </c:pt>
                <c:pt idx="2">
                  <c:v>Singapore</c:v>
                </c:pt>
                <c:pt idx="3">
                  <c:v>China</c:v>
                </c:pt>
                <c:pt idx="4">
                  <c:v>Brazil</c:v>
                </c:pt>
                <c:pt idx="5">
                  <c:v>France</c:v>
                </c:pt>
                <c:pt idx="6">
                  <c:v>Korea</c:v>
                </c:pt>
                <c:pt idx="7">
                  <c:v>Taiwan</c:v>
                </c:pt>
                <c:pt idx="8">
                  <c:v>Chile</c:v>
                </c:pt>
                <c:pt idx="9">
                  <c:v>New Zealand</c:v>
                </c:pt>
                <c:pt idx="10">
                  <c:v>Malaysia</c:v>
                </c:pt>
                <c:pt idx="11">
                  <c:v>India</c:v>
                </c:pt>
                <c:pt idx="12">
                  <c:v>Australia</c:v>
                </c:pt>
                <c:pt idx="13">
                  <c:v>South Africa</c:v>
                </c:pt>
                <c:pt idx="14">
                  <c:v>Irland</c:v>
                </c:pt>
                <c:pt idx="15">
                  <c:v>England</c:v>
                </c:pt>
                <c:pt idx="16">
                  <c:v>Thailand</c:v>
                </c:pt>
                <c:pt idx="17">
                  <c:v>Canada</c:v>
                </c:pt>
                <c:pt idx="18">
                  <c:v>Hongkong</c:v>
                </c:pt>
                <c:pt idx="19">
                  <c:v>USA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-39.200000000000003</c:v>
                </c:pt>
                <c:pt idx="1">
                  <c:v>-21</c:v>
                </c:pt>
                <c:pt idx="2">
                  <c:v>-20.100000000000001</c:v>
                </c:pt>
                <c:pt idx="3">
                  <c:v>-19.2</c:v>
                </c:pt>
                <c:pt idx="4">
                  <c:v>-18.5</c:v>
                </c:pt>
                <c:pt idx="5">
                  <c:v>-18</c:v>
                </c:pt>
                <c:pt idx="6">
                  <c:v>-15.6</c:v>
                </c:pt>
                <c:pt idx="7">
                  <c:v>-14.4</c:v>
                </c:pt>
                <c:pt idx="8">
                  <c:v>-13.6</c:v>
                </c:pt>
                <c:pt idx="9">
                  <c:v>-12.6</c:v>
                </c:pt>
                <c:pt idx="10">
                  <c:v>-12.1</c:v>
                </c:pt>
                <c:pt idx="11">
                  <c:v>-12</c:v>
                </c:pt>
                <c:pt idx="12">
                  <c:v>-11.5</c:v>
                </c:pt>
                <c:pt idx="13">
                  <c:v>-10.6</c:v>
                </c:pt>
                <c:pt idx="14">
                  <c:v>-9.2000000000000011</c:v>
                </c:pt>
                <c:pt idx="15">
                  <c:v>-8.7000000000000011</c:v>
                </c:pt>
                <c:pt idx="16">
                  <c:v>-8.1</c:v>
                </c:pt>
                <c:pt idx="17">
                  <c:v>-6.7</c:v>
                </c:pt>
                <c:pt idx="18">
                  <c:v>-6.5</c:v>
                </c:pt>
                <c:pt idx="19">
                  <c:v>-3.4</c:v>
                </c:pt>
              </c:numCache>
            </c:numRef>
          </c:val>
        </c:ser>
        <c:dLbls>
          <c:showVal val="1"/>
        </c:dLbls>
        <c:shape val="box"/>
        <c:axId val="97654272"/>
        <c:axId val="97655808"/>
        <c:axId val="0"/>
      </c:bar3DChart>
      <c:catAx>
        <c:axId val="97654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latin typeface="CordiaUPC" panose="020B0304020202020204" pitchFamily="34" charset="-34"/>
                <a:cs typeface="CordiaUPC" panose="020B0304020202020204" pitchFamily="34" charset="-34"/>
              </a:defRPr>
            </a:pPr>
            <a:endParaRPr lang="th-TH"/>
          </a:p>
        </c:txPr>
        <c:crossAx val="97655808"/>
        <c:crosses val="autoZero"/>
        <c:auto val="1"/>
        <c:lblAlgn val="ctr"/>
        <c:lblOffset val="100"/>
      </c:catAx>
      <c:valAx>
        <c:axId val="9765580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7654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6FDC7-E019-4591-A7E9-30977B86D55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FB8C2FF-B643-42EA-A3C7-70115DDB2562}">
      <dgm:prSet phldrT="[Text]" custT="1"/>
      <dgm:spPr>
        <a:solidFill>
          <a:srgbClr val="FFFF00"/>
        </a:solidFill>
        <a:ln>
          <a:noFill/>
        </a:ln>
        <a:effectLst>
          <a:glow rad="101600">
            <a:srgbClr val="FF0000">
              <a:alpha val="4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LEs</a:t>
          </a:r>
          <a:endParaRPr lang="th-TH" sz="2400" dirty="0">
            <a:solidFill>
              <a:schemeClr val="tx1"/>
            </a:solidFill>
            <a:latin typeface="Times New Roman" pitchFamily="18" charset="0"/>
          </a:endParaRPr>
        </a:p>
      </dgm:t>
    </dgm:pt>
    <dgm:pt modelId="{0E9DB510-BFCE-438E-AA0F-4E9C2F8AA26E}" type="parTrans" cxnId="{E3CB18A6-CE00-4A81-B03E-2DD69F64DB02}">
      <dgm:prSet/>
      <dgm:spPr/>
      <dgm:t>
        <a:bodyPr/>
        <a:lstStyle/>
        <a:p>
          <a:endParaRPr lang="th-TH"/>
        </a:p>
      </dgm:t>
    </dgm:pt>
    <dgm:pt modelId="{C5DF2175-FC29-4716-AC34-5A40F8969AC4}" type="sibTrans" cxnId="{E3CB18A6-CE00-4A81-B03E-2DD69F64DB02}">
      <dgm:prSet/>
      <dgm:spPr/>
      <dgm:t>
        <a:bodyPr/>
        <a:lstStyle/>
        <a:p>
          <a:endParaRPr lang="th-TH"/>
        </a:p>
      </dgm:t>
    </dgm:pt>
    <dgm:pt modelId="{140DD04B-62A8-49E3-8094-62B93847F33D}">
      <dgm:prSet phldrT="[Text]" custT="1"/>
      <dgm:spPr>
        <a:solidFill>
          <a:schemeClr val="bg2">
            <a:lumMod val="90000"/>
          </a:schemeClr>
        </a:solidFill>
        <a:ln>
          <a:solidFill>
            <a:srgbClr val="92D050"/>
          </a:solidFill>
        </a:ln>
        <a:effectLst>
          <a:glow rad="101600">
            <a:srgbClr val="7030A0">
              <a:alpha val="6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SMEs</a:t>
          </a:r>
          <a:endParaRPr lang="th-TH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endParaRPr>
        </a:p>
      </dgm:t>
    </dgm:pt>
    <dgm:pt modelId="{B0C98C14-37A8-4AF2-8551-27E78AC2EEAD}" type="parTrans" cxnId="{62F73FB8-12AD-4A59-8ADC-2B8B96C67071}">
      <dgm:prSet/>
      <dgm:spPr/>
      <dgm:t>
        <a:bodyPr/>
        <a:lstStyle/>
        <a:p>
          <a:endParaRPr lang="th-TH"/>
        </a:p>
      </dgm:t>
    </dgm:pt>
    <dgm:pt modelId="{AB35E8A1-D7E9-4AFB-98E8-7EC724074166}" type="sibTrans" cxnId="{62F73FB8-12AD-4A59-8ADC-2B8B96C67071}">
      <dgm:prSet/>
      <dgm:spPr/>
      <dgm:t>
        <a:bodyPr/>
        <a:lstStyle/>
        <a:p>
          <a:endParaRPr lang="th-TH"/>
        </a:p>
      </dgm:t>
    </dgm:pt>
    <dgm:pt modelId="{5A5BD792-01A9-4AB2-B16E-E991435B5603}" type="pres">
      <dgm:prSet presAssocID="{0E96FDC7-E019-4591-A7E9-30977B86D55F}" presName="Name0" presStyleCnt="0">
        <dgm:presLayoutVars>
          <dgm:dir/>
          <dgm:animLvl val="lvl"/>
          <dgm:resizeHandles val="exact"/>
        </dgm:presLayoutVars>
      </dgm:prSet>
      <dgm:spPr/>
    </dgm:pt>
    <dgm:pt modelId="{CE08E982-0280-43DB-9090-494BB3DCEF92}" type="pres">
      <dgm:prSet presAssocID="{7FB8C2FF-B643-42EA-A3C7-70115DDB2562}" presName="Name8" presStyleCnt="0"/>
      <dgm:spPr/>
    </dgm:pt>
    <dgm:pt modelId="{406A68BA-0B91-4D95-AD1A-4FBFAE88D3AA}" type="pres">
      <dgm:prSet presAssocID="{7FB8C2FF-B643-42EA-A3C7-70115DDB2562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A3DC33-F7D6-4C5F-9F7A-76C91477D828}" type="pres">
      <dgm:prSet presAssocID="{7FB8C2FF-B643-42EA-A3C7-70115DDB25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6B2BA3-BCA3-4D4E-9EE0-E7FE89D53002}" type="pres">
      <dgm:prSet presAssocID="{140DD04B-62A8-49E3-8094-62B93847F33D}" presName="Name8" presStyleCnt="0"/>
      <dgm:spPr/>
    </dgm:pt>
    <dgm:pt modelId="{BB42A3C8-C0A9-480B-8704-6734DBC3ADA6}" type="pres">
      <dgm:prSet presAssocID="{140DD04B-62A8-49E3-8094-62B93847F33D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0370E1-30F5-400B-89C9-306A3142098F}" type="pres">
      <dgm:prSet presAssocID="{140DD04B-62A8-49E3-8094-62B93847F3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45B8D9-0E42-467A-BE94-ADB8A6CC0037}" type="presOf" srcId="{7FB8C2FF-B643-42EA-A3C7-70115DDB2562}" destId="{3EA3DC33-F7D6-4C5F-9F7A-76C91477D828}" srcOrd="1" destOrd="0" presId="urn:microsoft.com/office/officeart/2005/8/layout/pyramid1"/>
    <dgm:cxn modelId="{D5309F55-6783-45B4-BBC4-D4E7CDD9F479}" type="presOf" srcId="{7FB8C2FF-B643-42EA-A3C7-70115DDB2562}" destId="{406A68BA-0B91-4D95-AD1A-4FBFAE88D3AA}" srcOrd="0" destOrd="0" presId="urn:microsoft.com/office/officeart/2005/8/layout/pyramid1"/>
    <dgm:cxn modelId="{E3CB18A6-CE00-4A81-B03E-2DD69F64DB02}" srcId="{0E96FDC7-E019-4591-A7E9-30977B86D55F}" destId="{7FB8C2FF-B643-42EA-A3C7-70115DDB2562}" srcOrd="0" destOrd="0" parTransId="{0E9DB510-BFCE-438E-AA0F-4E9C2F8AA26E}" sibTransId="{C5DF2175-FC29-4716-AC34-5A40F8969AC4}"/>
    <dgm:cxn modelId="{AF0585B7-1B45-4576-9EEC-252072393B05}" type="presOf" srcId="{140DD04B-62A8-49E3-8094-62B93847F33D}" destId="{BB42A3C8-C0A9-480B-8704-6734DBC3ADA6}" srcOrd="0" destOrd="0" presId="urn:microsoft.com/office/officeart/2005/8/layout/pyramid1"/>
    <dgm:cxn modelId="{5F99F7A6-7044-4C85-8999-4EF1E6FE7350}" type="presOf" srcId="{140DD04B-62A8-49E3-8094-62B93847F33D}" destId="{AA0370E1-30F5-400B-89C9-306A3142098F}" srcOrd="1" destOrd="0" presId="urn:microsoft.com/office/officeart/2005/8/layout/pyramid1"/>
    <dgm:cxn modelId="{62F73FB8-12AD-4A59-8ADC-2B8B96C67071}" srcId="{0E96FDC7-E019-4591-A7E9-30977B86D55F}" destId="{140DD04B-62A8-49E3-8094-62B93847F33D}" srcOrd="1" destOrd="0" parTransId="{B0C98C14-37A8-4AF2-8551-27E78AC2EEAD}" sibTransId="{AB35E8A1-D7E9-4AFB-98E8-7EC724074166}"/>
    <dgm:cxn modelId="{3200FF8A-DD9B-44F3-A9A0-356DE9D780BA}" type="presOf" srcId="{0E96FDC7-E019-4591-A7E9-30977B86D55F}" destId="{5A5BD792-01A9-4AB2-B16E-E991435B5603}" srcOrd="0" destOrd="0" presId="urn:microsoft.com/office/officeart/2005/8/layout/pyramid1"/>
    <dgm:cxn modelId="{67965632-3933-4D67-962D-4E2A30D18AF6}" type="presParOf" srcId="{5A5BD792-01A9-4AB2-B16E-E991435B5603}" destId="{CE08E982-0280-43DB-9090-494BB3DCEF92}" srcOrd="0" destOrd="0" presId="urn:microsoft.com/office/officeart/2005/8/layout/pyramid1"/>
    <dgm:cxn modelId="{1E3991D8-3442-4884-9600-C0C6F6B16C7D}" type="presParOf" srcId="{CE08E982-0280-43DB-9090-494BB3DCEF92}" destId="{406A68BA-0B91-4D95-AD1A-4FBFAE88D3AA}" srcOrd="0" destOrd="0" presId="urn:microsoft.com/office/officeart/2005/8/layout/pyramid1"/>
    <dgm:cxn modelId="{265B24AE-483B-4BF1-813F-03FD4552AF2C}" type="presParOf" srcId="{CE08E982-0280-43DB-9090-494BB3DCEF92}" destId="{3EA3DC33-F7D6-4C5F-9F7A-76C91477D828}" srcOrd="1" destOrd="0" presId="urn:microsoft.com/office/officeart/2005/8/layout/pyramid1"/>
    <dgm:cxn modelId="{57BBACE0-C54F-487E-BDEB-F6877D052E1E}" type="presParOf" srcId="{5A5BD792-01A9-4AB2-B16E-E991435B5603}" destId="{186B2BA3-BCA3-4D4E-9EE0-E7FE89D53002}" srcOrd="1" destOrd="0" presId="urn:microsoft.com/office/officeart/2005/8/layout/pyramid1"/>
    <dgm:cxn modelId="{B1BD955B-8D1C-47F0-A153-51FEF00385B7}" type="presParOf" srcId="{186B2BA3-BCA3-4D4E-9EE0-E7FE89D53002}" destId="{BB42A3C8-C0A9-480B-8704-6734DBC3ADA6}" srcOrd="0" destOrd="0" presId="urn:microsoft.com/office/officeart/2005/8/layout/pyramid1"/>
    <dgm:cxn modelId="{ED928F86-3304-4784-BD9B-4C4ED755D8DA}" type="presParOf" srcId="{186B2BA3-BCA3-4D4E-9EE0-E7FE89D53002}" destId="{AA0370E1-30F5-400B-89C9-306A314209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A68BA-0B91-4D95-AD1A-4FBFAE88D3AA}">
      <dsp:nvSpPr>
        <dsp:cNvPr id="0" name=""/>
        <dsp:cNvSpPr/>
      </dsp:nvSpPr>
      <dsp:spPr>
        <a:xfrm>
          <a:off x="819119" y="0"/>
          <a:ext cx="1638239" cy="1638109"/>
        </a:xfrm>
        <a:prstGeom prst="trapezoid">
          <a:avLst>
            <a:gd name="adj" fmla="val 50004"/>
          </a:avLst>
        </a:prstGeom>
        <a:solidFill>
          <a:srgbClr val="FFFF00"/>
        </a:solidFill>
        <a:ln w="25400" cap="flat" cmpd="sng" algn="ctr">
          <a:noFill/>
          <a:prstDash val="solid"/>
        </a:ln>
        <a:effectLst>
          <a:glow rad="101600">
            <a:srgbClr val="FF0000">
              <a:alpha val="4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LEs</a:t>
          </a:r>
          <a:endParaRPr lang="th-TH" sz="2400" kern="1200" dirty="0">
            <a:solidFill>
              <a:schemeClr val="tx1"/>
            </a:solidFill>
            <a:latin typeface="Times New Roman" pitchFamily="18" charset="0"/>
          </a:endParaRPr>
        </a:p>
      </dsp:txBody>
      <dsp:txXfrm>
        <a:off x="819119" y="0"/>
        <a:ext cx="1638239" cy="1638109"/>
      </dsp:txXfrm>
    </dsp:sp>
    <dsp:sp modelId="{BB42A3C8-C0A9-480B-8704-6734DBC3ADA6}">
      <dsp:nvSpPr>
        <dsp:cNvPr id="0" name=""/>
        <dsp:cNvSpPr/>
      </dsp:nvSpPr>
      <dsp:spPr>
        <a:xfrm>
          <a:off x="0" y="1638108"/>
          <a:ext cx="3276479" cy="1638109"/>
        </a:xfrm>
        <a:prstGeom prst="trapezoid">
          <a:avLst>
            <a:gd name="adj" fmla="val 50004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92D050"/>
          </a:solidFill>
          <a:prstDash val="solid"/>
        </a:ln>
        <a:effectLst>
          <a:glow rad="101600">
            <a:srgbClr val="7030A0">
              <a:alpha val="60000"/>
            </a:srgb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SMEs</a:t>
          </a:r>
          <a:endParaRPr lang="th-TH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endParaRPr>
        </a:p>
      </dsp:txBody>
      <dsp:txXfrm>
        <a:off x="573383" y="1638108"/>
        <a:ext cx="2129711" cy="1638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0.92081</cdr:x>
      <cdr:y>0.61403</cdr:y>
    </cdr:from>
    <cdr:to>
      <cdr:x>0.98681</cdr:x>
      <cdr:y>0.97748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532440" y="2520279"/>
          <a:ext cx="611576" cy="1491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79D7-1822-4F45-AB59-E725987E5B98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08A8-EC0C-4CF5-A176-0E7336A9BF7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3351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B45F-A748-4ED6-AE05-53A10AEBD03D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552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fld id="{DEA63544-88F8-491E-8A07-35E101283279}" type="slidenum">
              <a:rPr lang="th-TH" sz="1200" smtClean="0">
                <a:solidFill>
                  <a:srgbClr val="000000"/>
                </a:solidFill>
                <a:cs typeface="Cordia New" pitchFamily="34" charset="-34"/>
              </a:rPr>
              <a:pPr eaLnBrk="1" hangingPunct="1"/>
              <a:t>3</a:t>
            </a:fld>
            <a:endParaRPr lang="th-TH" sz="1200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890DA-4C42-4EF3-812C-E18613E1C90F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580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เป็นวิสาหกิจที่มีความสำคัญในแง่ของการจ้างงาน  ถ้าตลาดภายในประเทศชะลอตัวจะส่งผลกระทบต่อวิสาหกิจ </a:t>
            </a: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 เพราะพึ่งพาตลาดในประเทศเป็นสำคัญ  </a:t>
            </a:r>
          </a:p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th-TH" altLang="ja-JP" sz="1600" dirty="0" smtClean="0">
              <a:latin typeface="Browallia New" pitchFamily="34" charset="-34"/>
              <a:cs typeface="Browallia New" pitchFamily="34" charset="-34"/>
            </a:endParaRPr>
          </a:p>
          <a:p>
            <a:pPr marL="285750" indent="-28575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วิสาหกิจขนาดใหญ่  สำคัญในแง่ของ</a:t>
            </a: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 GDP 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และการส่งออก  </a:t>
            </a:r>
            <a:r>
              <a:rPr lang="en-US" altLang="ja-JP" sz="1600" dirty="0" smtClean="0">
                <a:latin typeface="Browallia New" pitchFamily="34" charset="-34"/>
                <a:cs typeface="Browallia New" pitchFamily="34" charset="-34"/>
              </a:rPr>
              <a:t>sensitive </a:t>
            </a:r>
            <a:r>
              <a:rPr lang="th-TH" altLang="ja-JP" sz="1600" dirty="0" smtClean="0">
                <a:latin typeface="Browallia New" pitchFamily="34" charset="-34"/>
                <a:cs typeface="Browallia New" pitchFamily="34" charset="-34"/>
              </a:rPr>
              <a:t>ต่อเศรษฐกิจต่างประเทศสูง</a:t>
            </a:r>
          </a:p>
          <a:p>
            <a:pPr eaLnBrk="1" hangingPunct="1">
              <a:lnSpc>
                <a:spcPct val="80000"/>
              </a:lnSpc>
              <a:defRPr/>
            </a:pPr>
            <a:endParaRPr lang="th-TH" sz="1600" dirty="0" smtClean="0">
              <a:latin typeface="Browallia New" pitchFamily="34" charset="-34"/>
              <a:ea typeface="MS PGothic" pitchFamily="34" charset="-128"/>
              <a:cs typeface="Browall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472830-81E6-45A8-8647-5EFBE7723D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h-TH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2950"/>
            <a:ext cx="4957762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4605338"/>
            <a:ext cx="6797675" cy="6216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623" tIns="46812" rIns="93623" bIns="468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1. กลุ่มอุตสาหกรรม เป็น   การรวมตัวกันระหว่างสมาชิกที่ประกอบอุตสาหกรรมประเภทหรือชนิดเดียวกัน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โดยในปัจจุบันมีจำนวน 42 กลุ่มอุตสาหกรรม ดังนี้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1.อุตสาหกรรมเฟอร์นิเจอร์   2. อุตสาหกรรมอาหาร  3.อุตสาหกรรมยานยนต์  4.อุตสาหกรรมพลาสติก 	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5.อุตสาหกรรมสิ่งทอ   6. อุตสาหกรรมเครื่องนุ่มห่ม 7. อุตสาหกรรมอัญมณีและเครื่องประดับ 8. อุตสาหกรรมยาง               9. อุตสาหกรรมเครื่องจักรกลและโลหะการ  10. อุตสาหกรรมเครื่องจักรกลการเกษตร    11. อุตสาหกรรมเคมี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12. อุตสาหกรรมปิโตรเคมี  13. อุตสาหกรรมโรงกลั่นปิโตรเลียม  14.อุตสาหกรรมเยื่อและกระดาษ 	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15. อุตสาหกรรมสิ่งพิมพ์และบรรจุภัณฑ์   16. อุตสาหกรรมเทคโนโลยีชีวภาพ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17. อุตสาหกรรมไฟฟ้าและอิเลคทรอนิกส์ 18. อุตสาหกรรมเครื่องปรับอากาศและเครื่องทำความเย็น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19. อุตสาหกรรมน้ำตาล   20. อุตสาหกรรมยา 21. อุตสาหกรรมสมุนไพร   22. อุตสาหกรรมพลังงานทดแทน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23. อุตสาหกรรมผู้ผลิตไฟฟ้า  24.อุตสาหกรรมเหล็ก  25. อุตสาหกรรมชิ้นส่วนและอะไหล่ยานยนต์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26. อุตสาหกรรมหลังคาและอุปกรณ์  27. อุตสาหกรรมแก้วและกระจก 28.อุตสาหกรรมแกรนิตและหินอ่อน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29. อตสาหกรรมรองเท้า  30. อุตสาหกรรมหนังและผลิตภัณ์หนัง  31. อุตสาหกรรมเซรามิก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32. อุตสาหกรรมหัตถอุตสาหกรรม 33. อุตสาหกรรมไม้อัดไม้บางและวัสดุแผ่น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34. อุตสาหกรรมโรงเลื่อยและโรงอบไม้  35.อุตสาหกรรมปูนซีเมนต์ 36. อุตสาหกรรมก๊าซ 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37. อุตสาหกรรมซอฟแวร์  38.อุตสาหกรรมอลูมิเนียม  39. อุตสาหกรรมการจัดการเพื่อสิ่งแวดล้อม 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40. ปาล์มน้ำมัน   41.อุตสาหกรรมเครื่องสำอาง	42. อุตสาหกรรมอู่ต่อเรือ</a:t>
            </a:r>
          </a:p>
          <a:p>
            <a:pPr eaLnBrk="1" hangingPunct="1">
              <a:spcBef>
                <a:spcPct val="0"/>
              </a:spcBef>
            </a:pPr>
            <a:r>
              <a:rPr lang="th-TH" altLang="th-TH" sz="1600" smtClean="0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ยกระดับอุตสาหกรรมไทยเป็นศูนย์กลางของภูมิภาคอาเซียน (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AEC Regional Industrial Hub)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th-TH" altLang="th-TH" sz="1600" b="1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ส่งเสริมการค้าชายแดน เพื่อขยายการค้า และการลงทุนไปยังประเทศเพื่อนบ้าน ภายใต้แนวคิดส่งเสริมให้เกิดการจับคู่ทางการค้า และการลงทุนกับผู้ประกอบการในประเทศเพื่อนบ้าน ผ่านทางสภาธุรกิจที่อยู่ภายใต้ ส.อ.ท. และ กกร.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เช่น สภาธุรกิจไทย - เวียดนาม</a:t>
            </a:r>
            <a:r>
              <a:rPr lang="en-US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, 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ไทย - สปป.ลาว</a:t>
            </a:r>
            <a:r>
              <a:rPr lang="en-US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, 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ไทย - กัมพูชา และไทย </a:t>
            </a:r>
            <a:r>
              <a:rPr lang="en-US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– </a:t>
            </a:r>
            <a:r>
              <a:rPr lang="th-TH" altLang="th-TH" sz="1600" smtClean="0"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พม่า เป็นต้น </a:t>
            </a:r>
            <a:endParaRPr lang="en-US" altLang="th-TH" sz="1600" b="1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ส่งเสริมให้มีการจัดกลุ่มอุตสาหกรรมและสภาอุตสาหกรรมจังหวัดในรูปแบบคลัสเตอร์ โดยจัด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42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กลุ่ม เป็น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11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คลัสเตอร์ และ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74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จังหวัด เป็น </a:t>
            </a: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18 </a:t>
            </a:r>
            <a:r>
              <a:rPr lang="th-TH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คลัสเตอร์จังหวัด</a:t>
            </a:r>
            <a:r>
              <a:rPr lang="th-TH" altLang="th-TH" sz="160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เพื่อเชื่อมโยงอุตสาหกรรมต้นน้ำ กลางน้ำ ปลายน้ำ ทั้งขนาดใหญ่ กลาง และเล็ก เพื่อเสริมสร้างความเข้มแข็ง และเพิ่มขีดความสามารถในการแข่งขันของอุตสาหกรรมไทยในเวทีโลก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altLang="th-TH" sz="1600" b="1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E-marketplace</a:t>
            </a:r>
            <a:endParaRPr lang="th-TH" altLang="th-TH" sz="1600" b="1" smtClean="0">
              <a:solidFill>
                <a:srgbClr val="0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273050" indent="-273050"/>
            <a:endParaRPr lang="th-TH" altLang="th-TH" sz="160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B20480-5B43-46BB-8617-37465DF29CA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0E226-CCCB-4202-900E-1BDBF069E1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9223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6610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1818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364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5885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7810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7853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5376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882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280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754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9A33-FBB5-4C5A-B2E6-0136769A0600}" type="datetimeFigureOut">
              <a:rPr lang="th-TH" smtClean="0"/>
              <a:pPr/>
              <a:t>24/09/58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F9C81-76ED-4DFC-BE8D-1D52CAA5720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3925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hyperlink" Target="http://www.google.co.th/url?sa=i&amp;rct=j&amp;q=&amp;esrc=s&amp;source=images&amp;cd=&amp;cad=rja&amp;uact=8&amp;ved=0CAcQjRxqFQoTCNG38Z7o68YCFQYXlAod1ykJvQ&amp;url=http://kikakuji.com/2015/06/scb-fti-factory-outlet-%E0%B8%84%E0%B8%A3%E0%B8%B1%E0%B9%89%E0%B8%87%E0%B8%97%E0%B8%B5%E0%B9%88-11/&amp;ei=9AOuVdHtKYau0ATX06ToCw&amp;bvm=bv.98197061,d.dGo&amp;psig=AFQjCNHAR72U4s0HeMpSVJPxJLX_T_iR_Q&amp;ust=14375540224055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" Type="http://schemas.openxmlformats.org/officeDocument/2006/relationships/image" Target="../media/image14.jpeg"/><Relationship Id="rId21" Type="http://schemas.openxmlformats.org/officeDocument/2006/relationships/image" Target="../media/image32.png"/><Relationship Id="rId34" Type="http://schemas.openxmlformats.org/officeDocument/2006/relationships/image" Target="../media/image45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3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2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266" y="2276872"/>
            <a:ext cx="7571184" cy="136815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โดย นายสุพันธุ์ มงคลสุธี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ประธานสภาอุตสาหกรรมแห่งประเทศไทย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613" y="4035644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โครงการอบรม</a:t>
            </a:r>
            <a:r>
              <a:rPr lang="th-TH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หลักสูตรการพัฒนาสมรรถนะผู้บริหารระดับสูงของกระทรวงมหาดไทยเพื่อมุ่งสู่ความเป็นเลิศ ปีงบประมาณ พ.ศ.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2558</a:t>
            </a:r>
            <a:endParaRPr lang="th-TH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th-TH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endParaRPr lang="th-TH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วันพฤหัสบดีที่ 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24</a:t>
            </a:r>
            <a:r>
              <a:rPr lang="th-TH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กันยายน 255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8</a:t>
            </a:r>
            <a:r>
              <a:rPr lang="th-TH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เวลา 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14.10</a:t>
            </a:r>
            <a:r>
              <a:rPr lang="th-TH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– 1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5.00</a:t>
            </a:r>
            <a:r>
              <a:rPr lang="th-TH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น.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ห้อง</a:t>
            </a:r>
            <a:r>
              <a:rPr lang="th-TH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แกลลอ</a:t>
            </a:r>
            <a:r>
              <a:rPr lang="th-TH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รี่ โรงแรมสวิส</a:t>
            </a:r>
            <a:r>
              <a:rPr lang="th-TH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โฮเต็ล </a:t>
            </a:r>
            <a:r>
              <a:rPr lang="th-TH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ปาร์ค</a:t>
            </a:r>
            <a:r>
              <a:rPr lang="th-TH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นายเลิศ</a:t>
            </a:r>
          </a:p>
        </p:txBody>
      </p:sp>
      <p:pic>
        <p:nvPicPr>
          <p:cNvPr id="6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14103"/>
            <a:ext cx="1696268" cy="141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530" y="6326696"/>
            <a:ext cx="4470527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7" y="404664"/>
            <a:ext cx="8568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“ความร่วมมือระหว่างภาครัฐและเอกชน 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endParaRPr lang="th-TH" sz="4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การเพิ่มขีดความสามารถในการแข่งขัน”</a:t>
            </a:r>
            <a:endParaRPr lang="th-TH" sz="4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3527" y="2060848"/>
            <a:ext cx="83937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2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1"/>
          <p:cNvSpPr>
            <a:spLocks noChangeArrowheads="1"/>
          </p:cNvSpPr>
          <p:nvPr/>
        </p:nvSpPr>
        <p:spPr bwMode="auto">
          <a:xfrm rot="5400000">
            <a:off x="5192966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white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Employment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white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 rot="5400000">
            <a:off x="3778261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Number</a:t>
            </a:r>
          </a:p>
        </p:txBody>
      </p:sp>
      <p:sp>
        <p:nvSpPr>
          <p:cNvPr id="59" name="AutoShape 11"/>
          <p:cNvSpPr>
            <a:spLocks noChangeArrowheads="1"/>
          </p:cNvSpPr>
          <p:nvPr/>
        </p:nvSpPr>
        <p:spPr bwMode="auto">
          <a:xfrm rot="5400000">
            <a:off x="6598735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GDP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(Million Baht)</a:t>
            </a:r>
          </a:p>
        </p:txBody>
      </p:sp>
      <p:sp>
        <p:nvSpPr>
          <p:cNvPr id="63" name="AutoShape 11"/>
          <p:cNvSpPr>
            <a:spLocks noChangeArrowheads="1"/>
          </p:cNvSpPr>
          <p:nvPr/>
        </p:nvSpPr>
        <p:spPr bwMode="auto">
          <a:xfrm rot="5400000">
            <a:off x="8004727" y="572338"/>
            <a:ext cx="698835" cy="1371600"/>
          </a:xfrm>
          <a:prstGeom prst="homePlate">
            <a:avLst>
              <a:gd name="adj" fmla="val 2500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vert="eaVert" wrap="none" lIns="90000" tIns="46800" rIns="90000" bIns="4680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Exports Value</a:t>
            </a:r>
            <a:endParaRPr lang="th-TH" sz="2400" b="1" dirty="0">
              <a:solidFill>
                <a:prstClr val="white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(Million Baht)</a:t>
            </a:r>
            <a:endParaRPr lang="th-TH" sz="2400" b="1" dirty="0">
              <a:solidFill>
                <a:prstClr val="white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08605" y="5830613"/>
            <a:ext cx="7855004" cy="625928"/>
            <a:chOff x="1248292" y="5423075"/>
            <a:chExt cx="7855004" cy="625928"/>
          </a:xfrm>
          <a:solidFill>
            <a:srgbClr val="FF0000"/>
          </a:solidFill>
        </p:grpSpPr>
        <p:sp>
          <p:nvSpPr>
            <p:cNvPr id="46" name="AutoShape 37"/>
            <p:cNvSpPr>
              <a:spLocks noChangeArrowheads="1"/>
            </p:cNvSpPr>
            <p:nvPr/>
          </p:nvSpPr>
          <p:spPr bwMode="auto">
            <a:xfrm>
              <a:off x="1248292" y="5423075"/>
              <a:ext cx="1373960" cy="625928"/>
            </a:xfrm>
            <a:prstGeom prst="rightArrow">
              <a:avLst>
                <a:gd name="adj1" fmla="val 67093"/>
                <a:gd name="adj2" fmla="val 65474"/>
              </a:avLst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Total</a:t>
              </a:r>
              <a:endParaRPr lang="th-TH" sz="2400" b="1" dirty="0"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31696" y="5498951"/>
              <a:ext cx="1371600" cy="47202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6,908,262.8</a:t>
              </a:r>
              <a:endParaRPr lang="th-TH" sz="24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290246" y="5501100"/>
              <a:ext cx="1371600" cy="47095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11,898,710**</a:t>
              </a:r>
              <a:endParaRPr lang="th-TH" sz="24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43502" y="5501099"/>
              <a:ext cx="1371600" cy="4698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14,098,563 </a:t>
              </a:r>
              <a:endParaRPr lang="th-TH" sz="24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39266" y="5501100"/>
              <a:ext cx="1371600" cy="46987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>
              <a:glow rad="101600">
                <a:schemeClr val="bg1">
                  <a:alpha val="6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2,844,757 </a:t>
              </a:r>
              <a:endParaRPr lang="th-TH" sz="24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sp>
        <p:nvSpPr>
          <p:cNvPr id="102" name="Freeform 101"/>
          <p:cNvSpPr/>
          <p:nvPr/>
        </p:nvSpPr>
        <p:spPr>
          <a:xfrm>
            <a:off x="4121150" y="2809875"/>
            <a:ext cx="4262438" cy="1493838"/>
          </a:xfrm>
          <a:custGeom>
            <a:avLst/>
            <a:gdLst>
              <a:gd name="connsiteX0" fmla="*/ 0 w 4262907"/>
              <a:gd name="connsiteY0" fmla="*/ 0 h 1493950"/>
              <a:gd name="connsiteX1" fmla="*/ 1455313 w 4262907"/>
              <a:gd name="connsiteY1" fmla="*/ 270457 h 1493950"/>
              <a:gd name="connsiteX2" fmla="*/ 2807595 w 4262907"/>
              <a:gd name="connsiteY2" fmla="*/ 1043189 h 1493950"/>
              <a:gd name="connsiteX3" fmla="*/ 4262907 w 4262907"/>
              <a:gd name="connsiteY3" fmla="*/ 1493950 h 14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907" h="1493950">
                <a:moveTo>
                  <a:pt x="0" y="0"/>
                </a:moveTo>
                <a:cubicBezTo>
                  <a:pt x="493690" y="48296"/>
                  <a:pt x="987381" y="96592"/>
                  <a:pt x="1455313" y="270457"/>
                </a:cubicBezTo>
                <a:cubicBezTo>
                  <a:pt x="1923245" y="444322"/>
                  <a:pt x="2339663" y="839274"/>
                  <a:pt x="2807595" y="1043189"/>
                </a:cubicBezTo>
                <a:cubicBezTo>
                  <a:pt x="3275527" y="1247104"/>
                  <a:pt x="3769217" y="1370527"/>
                  <a:pt x="4262907" y="1493950"/>
                </a:cubicBezTo>
              </a:path>
            </a:pathLst>
          </a:custGeom>
          <a:ln w="3492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black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187" name="Line 38"/>
          <p:cNvSpPr>
            <a:spLocks noChangeShapeType="1"/>
          </p:cNvSpPr>
          <p:nvPr/>
        </p:nvSpPr>
        <p:spPr bwMode="auto">
          <a:xfrm>
            <a:off x="3448050" y="5157788"/>
            <a:ext cx="558006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pSp>
        <p:nvGrpSpPr>
          <p:cNvPr id="19465" name="Group 2"/>
          <p:cNvGrpSpPr>
            <a:grpSpLocks/>
          </p:cNvGrpSpPr>
          <p:nvPr/>
        </p:nvGrpSpPr>
        <p:grpSpPr bwMode="auto">
          <a:xfrm>
            <a:off x="-25400" y="1727200"/>
            <a:ext cx="9053513" cy="3394075"/>
            <a:chOff x="90153" y="1992603"/>
            <a:chExt cx="9053846" cy="3394471"/>
          </a:xfrm>
        </p:grpSpPr>
        <p:sp>
          <p:nvSpPr>
            <p:cNvPr id="49" name="Rectangle 48"/>
            <p:cNvSpPr/>
            <p:nvPr/>
          </p:nvSpPr>
          <p:spPr>
            <a:xfrm>
              <a:off x="4862847" y="2073984"/>
              <a:ext cx="1371600" cy="101635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2,682,323</a:t>
              </a:r>
              <a:br>
                <a:rPr lang="en-US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(19.0%)</a:t>
              </a:r>
              <a:endPara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62847" y="3166543"/>
              <a:ext cx="1371600" cy="2209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11,414,702 (81.0 %)</a:t>
              </a:r>
              <a:endPara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41879" y="2062179"/>
              <a:ext cx="1371600" cy="7748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7,349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(0.3%)</a:t>
              </a:r>
              <a:endPara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41879" y="2888575"/>
              <a:ext cx="1371600" cy="247596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2,763,997 (97.2%)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83320" y="2071836"/>
              <a:ext cx="1460679" cy="22248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5,026,072.7</a:t>
              </a:r>
              <a:br>
                <a:rPr lang="en-US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(72.8%)</a:t>
              </a:r>
              <a:endPara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683321" y="4385743"/>
              <a:ext cx="1371600" cy="1001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1,761,818.9</a:t>
              </a:r>
              <a:b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(25.5% )</a:t>
              </a:r>
              <a:endPara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34447" y="2062179"/>
              <a:ext cx="1371600" cy="17794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5,400,000</a:t>
              </a:r>
              <a:br>
                <a:rPr lang="en-US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(46.0%)</a:t>
              </a:r>
              <a:endPara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62353" y="3928543"/>
              <a:ext cx="1371600" cy="14467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  <a:effectLst>
              <a:glow rad="101600">
                <a:srgbClr val="7030A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4,454,939.6 (37.4%)</a:t>
              </a:r>
              <a:endPara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rot="5400000">
              <a:off x="3734364" y="4892510"/>
              <a:ext cx="762089" cy="1587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3715310" y="3300063"/>
              <a:ext cx="811308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5400000">
              <a:off x="5182217" y="4925851"/>
              <a:ext cx="762089" cy="1587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5400000" flipH="1" flipV="1">
              <a:off x="5187773" y="3562825"/>
              <a:ext cx="762089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>
              <a:off x="6763442" y="5114786"/>
              <a:ext cx="342940" cy="1587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6711841" y="4174083"/>
              <a:ext cx="457253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8267658" y="5185438"/>
              <a:ext cx="228627" cy="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 flipH="1" flipV="1">
              <a:off x="8242254" y="4537663"/>
              <a:ext cx="292134" cy="12700"/>
            </a:xfrm>
            <a:prstGeom prst="straightConnector1">
              <a:avLst/>
            </a:prstGeom>
            <a:ln w="254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4" name="Line 36"/>
            <p:cNvSpPr>
              <a:spLocks noChangeShapeType="1"/>
            </p:cNvSpPr>
            <p:nvPr/>
          </p:nvSpPr>
          <p:spPr bwMode="auto">
            <a:xfrm>
              <a:off x="1712638" y="1992603"/>
              <a:ext cx="7315469" cy="0"/>
            </a:xfrm>
            <a:prstGeom prst="line">
              <a:avLst/>
            </a:prstGeom>
            <a:noFill/>
            <a:ln w="76200" cmpd="tri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graphicFrame>
          <p:nvGraphicFramePr>
            <p:cNvPr id="38" name="Diagram 37"/>
            <p:cNvGraphicFramePr/>
            <p:nvPr>
              <p:extLst>
                <p:ext uri="{D42A27DB-BD31-4B8C-83A1-F6EECF244321}">
                  <p14:modId xmlns:p14="http://schemas.microsoft.com/office/powerpoint/2010/main" xmlns="" val="651569304"/>
                </p:ext>
              </p:extLst>
            </p:nvPr>
          </p:nvGraphicFramePr>
          <p:xfrm>
            <a:off x="90153" y="2085790"/>
            <a:ext cx="3276600" cy="3276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98" name="Freeform 40"/>
          <p:cNvSpPr>
            <a:spLocks/>
          </p:cNvSpPr>
          <p:nvPr/>
        </p:nvSpPr>
        <p:spPr bwMode="auto">
          <a:xfrm>
            <a:off x="4140200" y="5013325"/>
            <a:ext cx="4248150" cy="1588"/>
          </a:xfrm>
          <a:custGeom>
            <a:avLst/>
            <a:gdLst>
              <a:gd name="T0" fmla="*/ 0 w 2676"/>
              <a:gd name="T1" fmla="*/ 0 h 1"/>
              <a:gd name="T2" fmla="*/ 2676 w 2676"/>
              <a:gd name="T3" fmla="*/ 0 h 1"/>
              <a:gd name="T4" fmla="*/ 0 60000 65536"/>
              <a:gd name="T5" fmla="*/ 0 60000 65536"/>
              <a:gd name="T6" fmla="*/ 0 w 2676"/>
              <a:gd name="T7" fmla="*/ 0 h 1"/>
              <a:gd name="T8" fmla="*/ 2676 w 267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6" h="1">
                <a:moveTo>
                  <a:pt x="0" y="0"/>
                </a:moveTo>
                <a:cubicBezTo>
                  <a:pt x="1115" y="0"/>
                  <a:pt x="2230" y="0"/>
                  <a:pt x="2676" y="0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0">
            <a:solidFill>
              <a:srgbClr val="9933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45704" y="5229200"/>
            <a:ext cx="1599802" cy="576827"/>
          </a:xfrm>
          <a:prstGeom prst="ellipse">
            <a:avLst/>
          </a:prstGeom>
          <a:solidFill>
            <a:srgbClr val="002060"/>
          </a:solidFill>
          <a:ln>
            <a:solidFill>
              <a:srgbClr val="C50BAA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Others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08055" y="5332927"/>
            <a:ext cx="1371600" cy="47202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120,371.21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51381" y="5320240"/>
            <a:ext cx="1371600" cy="46987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1,538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16424" y="5336150"/>
            <a:ext cx="1371600" cy="46987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73,411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00192" y="5332926"/>
            <a:ext cx="1371600" cy="47202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540,000</a:t>
            </a:r>
          </a:p>
        </p:txBody>
      </p:sp>
      <p:sp>
        <p:nvSpPr>
          <p:cNvPr id="19482" name="Rectangle 34"/>
          <p:cNvSpPr>
            <a:spLocks noChangeArrowheads="1"/>
          </p:cNvSpPr>
          <p:nvPr/>
        </p:nvSpPr>
        <p:spPr bwMode="auto">
          <a:xfrm>
            <a:off x="984670" y="6618251"/>
            <a:ext cx="9115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600" dirty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ที่มา </a:t>
            </a:r>
            <a:r>
              <a:rPr lang="en-US" altLang="th-TH" sz="1600" dirty="0"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altLang="th-TH" sz="1600" dirty="0">
                <a:latin typeface="DilleniaUPC" panose="02020603050405020304" pitchFamily="18" charset="-34"/>
                <a:cs typeface="DilleniaUPC" panose="02020603050405020304" pitchFamily="18" charset="-34"/>
              </a:rPr>
              <a:t>สำนักงานคณะกรรมการส่งเสริมวิสาหกิจขนาดกลางและขนาดย่อม (</a:t>
            </a:r>
            <a:r>
              <a:rPr lang="th-TH" altLang="th-TH" sz="1600" dirty="0" err="1">
                <a:latin typeface="DilleniaUPC" panose="02020603050405020304" pitchFamily="18" charset="-34"/>
                <a:cs typeface="DilleniaUPC" panose="02020603050405020304" pitchFamily="18" charset="-34"/>
              </a:rPr>
              <a:t>สสว</a:t>
            </a:r>
            <a:r>
              <a:rPr lang="th-TH" altLang="th-TH" sz="1600" dirty="0">
                <a:latin typeface="DilleniaUPC" panose="02020603050405020304" pitchFamily="18" charset="-34"/>
                <a:cs typeface="DilleniaUPC" panose="02020603050405020304" pitchFamily="18" charset="-34"/>
              </a:rPr>
              <a:t>.)                 </a:t>
            </a:r>
            <a:r>
              <a:rPr lang="en-US" altLang="th-TH" sz="1600" dirty="0">
                <a:latin typeface="DilleniaUPC" panose="02020603050405020304" pitchFamily="18" charset="-34"/>
                <a:cs typeface="DilleniaUPC" panose="02020603050405020304" pitchFamily="18" charset="-34"/>
              </a:rPr>
              <a:t>** GDP </a:t>
            </a:r>
            <a:r>
              <a:rPr lang="th-TH" altLang="th-TH" sz="1600" dirty="0">
                <a:latin typeface="DilleniaUPC" panose="02020603050405020304" pitchFamily="18" charset="-34"/>
                <a:cs typeface="DilleniaUPC" panose="02020603050405020304" pitchFamily="18" charset="-34"/>
              </a:rPr>
              <a:t> ของประเทศซึ่งประกอบด้วยภาคเกษตรและภาคนอกเกษตร</a:t>
            </a:r>
          </a:p>
        </p:txBody>
      </p:sp>
      <p:sp>
        <p:nvSpPr>
          <p:cNvPr id="41" name="Title 8"/>
          <p:cNvSpPr>
            <a:spLocks noGrp="1"/>
          </p:cNvSpPr>
          <p:nvPr>
            <p:ph type="title"/>
          </p:nvPr>
        </p:nvSpPr>
        <p:spPr>
          <a:xfrm>
            <a:off x="1456466" y="27732"/>
            <a:ext cx="6581304" cy="648122"/>
          </a:xfrm>
          <a:solidFill>
            <a:srgbClr val="00206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“ส่งเสริม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SMEs 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ให้มีความเข้มแข็ง”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15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65017" y="1351215"/>
            <a:ext cx="48245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แนวทางการขึ้นทะเบียนผู้ประกอบการ 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sz="24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เพื่อส่งเสริม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ให้เข้มแข็ง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4817" y="2791375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ขึ้น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ทะเบียน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SMEs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3700" y="2791375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ปรับ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ฐาน</a:t>
            </a:r>
          </a:p>
          <a:p>
            <a:pPr algn="ctr"/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อัตรา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ภาษี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99552" y="2791375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sz="2400" b="1" smtClean="0">
                <a:latin typeface="Browallia New" pitchFamily="34" charset="-34"/>
                <a:cs typeface="Browallia New" pitchFamily="34" charset="-34"/>
              </a:rPr>
              <a:t>สนับสนุน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Software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 บัญชี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73529" y="2791375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4.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 การฝึกอบรม </a:t>
            </a: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จัดทำบัญชี</a:t>
            </a:r>
            <a:endParaRPr lang="en-US" sz="24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5" name="Elbow Connector 14"/>
          <p:cNvCxnSpPr>
            <a:stCxn id="9" idx="2"/>
            <a:endCxn id="10" idx="0"/>
          </p:cNvCxnSpPr>
          <p:nvPr/>
        </p:nvCxnSpPr>
        <p:spPr>
          <a:xfrm rot="5400000">
            <a:off x="2723079" y="937169"/>
            <a:ext cx="504056" cy="3204356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2"/>
            <a:endCxn id="11" idx="0"/>
          </p:cNvCxnSpPr>
          <p:nvPr/>
        </p:nvCxnSpPr>
        <p:spPr>
          <a:xfrm rot="5400000">
            <a:off x="3782521" y="1996611"/>
            <a:ext cx="504056" cy="1085473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2"/>
            <a:endCxn id="12" idx="0"/>
          </p:cNvCxnSpPr>
          <p:nvPr/>
        </p:nvCxnSpPr>
        <p:spPr>
          <a:xfrm rot="16200000" flipH="1">
            <a:off x="4840446" y="2024157"/>
            <a:ext cx="504056" cy="1030379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  <a:endCxn id="13" idx="0"/>
          </p:cNvCxnSpPr>
          <p:nvPr/>
        </p:nvCxnSpPr>
        <p:spPr>
          <a:xfrm rot="16200000" flipH="1">
            <a:off x="5927435" y="937169"/>
            <a:ext cx="504056" cy="3204356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4817" y="3749546"/>
            <a:ext cx="201622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เพื่อรับสิทธิการยกเว้นการตรวจสอบภาษีย้อนหลัง</a:t>
            </a:r>
            <a:endParaRPr lang="th-TH" sz="2000" dirty="0"/>
          </a:p>
        </p:txBody>
      </p:sp>
      <p:sp>
        <p:nvSpPr>
          <p:cNvPr id="14" name="Rectangle 13"/>
          <p:cNvSpPr/>
          <p:nvPr/>
        </p:nvSpPr>
        <p:spPr>
          <a:xfrm>
            <a:off x="6790591" y="3805714"/>
            <a:ext cx="201622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ให้สภาวิชาชีพบัญชี จัดอบรม</a:t>
            </a:r>
            <a:r>
              <a:rPr lang="th-TH" sz="20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การลงบัญชีที่ถูกต้องตามหลักการ</a:t>
            </a:r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บัญชี เพื่อให้ </a:t>
            </a:r>
            <a:r>
              <a:rPr lang="en-US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SMEs </a:t>
            </a:r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รู้สถานะของตัวเอง และใช้ในการยื่นขอสินเชื่อจากสถาบันการเงิน</a:t>
            </a:r>
            <a:endParaRPr lang="th-TH" sz="2000" dirty="0"/>
          </a:p>
        </p:txBody>
      </p:sp>
      <p:sp>
        <p:nvSpPr>
          <p:cNvPr id="16" name="Rectangle 15"/>
          <p:cNvSpPr/>
          <p:nvPr/>
        </p:nvSpPr>
        <p:spPr>
          <a:xfrm>
            <a:off x="4599552" y="3784386"/>
            <a:ext cx="201622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สนับสนุนให้ใช้โปรแกรม</a:t>
            </a:r>
            <a:r>
              <a:rPr lang="th-TH" sz="20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ลงบัญชี</a:t>
            </a:r>
            <a:r>
              <a:rPr lang="th-TH" sz="20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อย่างง่าย </a:t>
            </a:r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000" b="1" dirty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สำหรับ </a:t>
            </a:r>
            <a:r>
              <a:rPr lang="en-US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SMEs</a:t>
            </a:r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โดยแยกตามประเภทกลุ่มอุตสาหกรรม</a:t>
            </a:r>
            <a:endParaRPr lang="th-TH" sz="2000" dirty="0"/>
          </a:p>
        </p:txBody>
      </p:sp>
      <p:sp>
        <p:nvSpPr>
          <p:cNvPr id="18" name="Rectangle 17"/>
          <p:cNvSpPr/>
          <p:nvPr/>
        </p:nvSpPr>
        <p:spPr>
          <a:xfrm>
            <a:off x="2483430" y="3749546"/>
            <a:ext cx="201622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พิจารณาตามยอดขาย เพื่อให้สอดคล้องกับการดำเนินธุรกิจของ </a:t>
            </a:r>
            <a:r>
              <a:rPr lang="en-US" sz="2000" b="1" dirty="0" smtClean="0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SMEs</a:t>
            </a:r>
            <a:endParaRPr lang="th-TH" sz="2000" dirty="0"/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1456466" y="27732"/>
            <a:ext cx="6581304" cy="648122"/>
          </a:xfrm>
          <a:prstGeom prst="rect">
            <a:avLst/>
          </a:prstGeom>
          <a:solidFill>
            <a:srgbClr val="002060"/>
          </a:solidFill>
          <a:ln w="38100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“ส่งเสริม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SMEs 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ให้มีความเข้มแข็ง”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21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27254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57" y="6510538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47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32" y="0"/>
            <a:ext cx="8676456" cy="69686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“SME </a:t>
            </a:r>
            <a:r>
              <a:rPr lang="th-TH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วาระแห่งชาติ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  <a:endParaRPr lang="th-TH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49" y="917012"/>
            <a:ext cx="7825680" cy="1368152"/>
          </a:xfrm>
        </p:spPr>
        <p:txBody>
          <a:bodyPr>
            <a:noAutofit/>
          </a:bodyPr>
          <a:lstStyle/>
          <a:p>
            <a:pPr marL="114300" indent="0" fontAlgn="b">
              <a:lnSpc>
                <a:spcPts val="2400"/>
              </a:lnSpc>
              <a:buNone/>
              <a:defRPr/>
            </a:pPr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โครงการ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Workshop </a:t>
            </a:r>
            <a:r>
              <a:rPr lang="th-T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พารวย</a:t>
            </a:r>
          </a:p>
          <a:p>
            <a:pPr marL="0" indent="0" fontAlgn="b">
              <a:lnSpc>
                <a:spcPts val="2400"/>
              </a:lnSpc>
              <a:buFontTx/>
              <a:buNone/>
              <a:defRPr/>
            </a:pP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	</a:t>
            </a: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สถาบัน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SMI </a:t>
            </a:r>
            <a:r>
              <a:rPr lang="th-TH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ได้จัดโครงการให้ความรู้</a:t>
            </a: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เรื่อง การ</a:t>
            </a:r>
            <a:r>
              <a:rPr lang="th-TH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บริหาร</a:t>
            </a:r>
            <a:r>
              <a:rPr lang="th-TH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จัดการโล</a:t>
            </a:r>
            <a:r>
              <a:rPr lang="th-TH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จิ</a:t>
            </a:r>
            <a:r>
              <a:rPr lang="th-TH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สติกส์</a:t>
            </a:r>
            <a:r>
              <a:rPr lang="th-TH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ให้กับผู้ประกอบการ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SMEs </a:t>
            </a: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โดย</a:t>
            </a:r>
            <a:r>
              <a:rPr lang="th-TH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ได้เดินสายไปให้ความรู้กับ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SMEs </a:t>
            </a:r>
            <a:r>
              <a:rPr lang="th-TH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มาแล้วกว่า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30</a:t>
            </a: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</a:t>
            </a:r>
            <a:r>
              <a:rPr lang="th-TH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จังหวัดทั่ว</a:t>
            </a:r>
            <a:r>
              <a:rPr lang="th-TH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ประเทศ</a:t>
            </a:r>
          </a:p>
          <a:p>
            <a:pPr marL="0" indent="0" fontAlgn="b">
              <a:lnSpc>
                <a:spcPts val="2400"/>
              </a:lnSpc>
              <a:buFontTx/>
              <a:buNone/>
              <a:defRPr/>
            </a:pPr>
            <a:endParaRPr lang="th-T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fontAlgn="b">
              <a:lnSpc>
                <a:spcPts val="2400"/>
              </a:lnSpc>
              <a:defRPr/>
            </a:pP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marL="114300" indent="0" fontAlgn="b">
              <a:lnSpc>
                <a:spcPts val="2400"/>
              </a:lnSpc>
              <a:buNone/>
              <a:defRPr/>
            </a:pP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30" y="2348880"/>
            <a:ext cx="22288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230" y="2363167"/>
            <a:ext cx="2197265" cy="1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260" y="2348880"/>
            <a:ext cx="4307210" cy="138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 F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76" y="-30202"/>
            <a:ext cx="971600" cy="8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061" y="5517232"/>
            <a:ext cx="5638325" cy="117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640" y="3429000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fontAlgn="b">
              <a:lnSpc>
                <a:spcPts val="2400"/>
              </a:lnSpc>
              <a:buNone/>
              <a:defRPr/>
            </a:pP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marL="114300" indent="0" fontAlgn="b">
              <a:lnSpc>
                <a:spcPts val="2400"/>
              </a:lnSpc>
              <a:buNone/>
              <a:defRPr/>
            </a:pPr>
            <a:endParaRPr lang="th-TH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fontAlgn="b">
              <a:lnSpc>
                <a:spcPts val="2400"/>
              </a:lnSpc>
              <a:defRPr/>
            </a:pPr>
            <a:r>
              <a:rPr lang="th-TH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โครงการ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SMI Fast Track  </a:t>
            </a:r>
            <a:endParaRPr lang="th-T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  <a:p>
            <a:pPr fontAlgn="b">
              <a:lnSpc>
                <a:spcPts val="2400"/>
              </a:lnSpc>
              <a:defRPr/>
            </a:pPr>
            <a:r>
              <a:rPr lang="th-TH" dirty="0">
                <a:latin typeface="CordiaUPC" pitchFamily="34" charset="-34"/>
                <a:cs typeface="CordiaUPC" pitchFamily="34" charset="-34"/>
              </a:rPr>
              <a:t>	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ซึ่งเป็นโครงการร่วมกันระหว่างสภาอุตสาหกรรมฯร่วมกับธนาคารไทยพาณิชย์ 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                         ออก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บริการสินเชื่อเพื่อ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SMEs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โดยสมาชิก </a:t>
            </a:r>
            <a:r>
              <a:rPr lang="th-T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ส.อ.ท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. จะได้รับสิทธิพิเศษ ในการพิจารณาอนุมัติเงินกู้ภายใน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15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วัน รวมทั้งยกเว้นค่าธรรมเนียม และอื่นๆอีกมากมาย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37030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ikakuji.com/wp-content/uploads/2015/06/sc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604" y="908720"/>
            <a:ext cx="6026968" cy="335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917" y="4528048"/>
            <a:ext cx="3139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808" y="4605136"/>
            <a:ext cx="2520280" cy="168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6032" y="0"/>
            <a:ext cx="8676456" cy="69686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“SME </a:t>
            </a:r>
            <a:r>
              <a:rPr lang="th-TH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วาระแห่งชาติ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  <a:endParaRPr lang="th-TH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8" name="Picture 7" descr="Logo F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76" y="-30202"/>
            <a:ext cx="971600" cy="8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 F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61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6032" y="0"/>
            <a:ext cx="8676456" cy="69686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“SME </a:t>
            </a:r>
            <a:r>
              <a:rPr lang="th-TH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วาระแห่งชาติ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  <a:endParaRPr lang="th-TH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8" name="Picture 7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76" y="-30202"/>
            <a:ext cx="971600" cy="8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4407" y="1340768"/>
            <a:ext cx="36515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/>
            <a:endParaRPr lang="th-TH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ü"/>
            </a:pPr>
            <a:r>
              <a:rPr lang="th-TH" sz="2400" b="1" dirty="0" smtClean="0"/>
              <a:t>ผู้ประกอบการเข้า</a:t>
            </a:r>
            <a:r>
              <a:rPr lang="th-TH" sz="2400" b="1" dirty="0"/>
              <a:t>ร่วมโครง</a:t>
            </a:r>
            <a:r>
              <a:rPr lang="th-TH" sz="2400" b="1" dirty="0" smtClean="0"/>
              <a:t>การกว่า </a:t>
            </a:r>
            <a:r>
              <a:rPr lang="en-US" sz="2400" b="1" dirty="0" smtClean="0"/>
              <a:t>4,000 </a:t>
            </a:r>
            <a:r>
              <a:rPr lang="th-TH" sz="2400" b="1" dirty="0" smtClean="0"/>
              <a:t>ราย โดย</a:t>
            </a:r>
            <a:r>
              <a:rPr lang="th-TH" sz="2400" b="1" dirty="0"/>
              <a:t>ผ่านสถาบัน </a:t>
            </a:r>
            <a:r>
              <a:rPr lang="en-US" sz="2400" b="1" dirty="0"/>
              <a:t>SMI </a:t>
            </a:r>
            <a:r>
              <a:rPr lang="th-TH" sz="2400" b="1" dirty="0"/>
              <a:t>สภาอุตสาหกรรม</a:t>
            </a:r>
            <a:r>
              <a:rPr lang="th-TH" sz="2400" dirty="0"/>
              <a:t> </a:t>
            </a:r>
            <a:r>
              <a:rPr lang="th-TH" sz="2400" b="1" dirty="0"/>
              <a:t>จำนวนทั้งสิ้น </a:t>
            </a:r>
            <a:r>
              <a:rPr lang="en-US" sz="2400" b="1" dirty="0"/>
              <a:t>1,500 </a:t>
            </a:r>
            <a:r>
              <a:rPr lang="th-TH" sz="2400" b="1" dirty="0"/>
              <a:t>ราย</a:t>
            </a:r>
            <a:r>
              <a:rPr lang="th-TH" sz="2400" dirty="0"/>
              <a:t> </a:t>
            </a:r>
            <a:endParaRPr lang="th-TH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ü"/>
            </a:pPr>
            <a:endParaRPr lang="th-TH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ü"/>
            </a:pPr>
            <a:r>
              <a:rPr lang="th-TH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เข้าร่วมงานแสดงสินค้าแล้ว</a:t>
            </a:r>
            <a:r>
              <a:rPr 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320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งาน</a:t>
            </a:r>
          </a:p>
          <a:p>
            <a:pPr marL="914400" lvl="1" indent="-457200" algn="thaiDist">
              <a:buFont typeface="Wingdings" panose="05000000000000000000" pitchFamily="2" charset="2"/>
              <a:buChar char="ü"/>
            </a:pPr>
            <a:endPara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ü"/>
            </a:pPr>
            <a:endParaRPr lang="th-TH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ü"/>
            </a:pPr>
            <a:r>
              <a:rPr lang="th-TH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คาดว่าจะเกิดมูลค่าทางการค้า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ภายใน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ปี</a:t>
            </a:r>
            <a:r>
              <a:rPr lang="th-TH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                กว่า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4,000</a:t>
            </a:r>
            <a:r>
              <a:rPr lang="th-TH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ล้านบาท 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26" name="Picture 2" descr="http://www.ftimatching.com/uploads/userfiles/images/SMEs%20Pro-Active/Artwork/Artwork%20-%20SMEs%20Pro-Active%20Business%20Matching%20to%20the%20World%20%2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7469"/>
            <a:ext cx="4485719" cy="59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70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967837" y="4351655"/>
            <a:ext cx="1624012" cy="1812925"/>
            <a:chOff x="804" y="400"/>
            <a:chExt cx="4028" cy="3667"/>
          </a:xfrm>
        </p:grpSpPr>
        <p:pic>
          <p:nvPicPr>
            <p:cNvPr id="39942" name="Picture 3" descr="3730132"/>
            <p:cNvPicPr>
              <a:picLocks noChangeAspect="1" noChangeArrowheads="1"/>
            </p:cNvPicPr>
            <p:nvPr/>
          </p:nvPicPr>
          <p:blipFill>
            <a:blip r:embed="rId3" cstate="print"/>
            <a:srcRect l="13043" r="13043"/>
            <a:stretch>
              <a:fillRect/>
            </a:stretch>
          </p:blipFill>
          <p:spPr bwMode="auto">
            <a:xfrm>
              <a:off x="1944" y="2256"/>
              <a:ext cx="432" cy="3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3" name="Picture 4" descr="29082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64615C"/>
                </a:clrFrom>
                <a:clrTo>
                  <a:srgbClr val="64615C">
                    <a:alpha val="0"/>
                  </a:srgbClr>
                </a:clrTo>
              </a:clrChange>
            </a:blip>
            <a:srcRect l="6944" r="4167"/>
            <a:stretch>
              <a:fillRect/>
            </a:stretch>
          </p:blipFill>
          <p:spPr bwMode="auto">
            <a:xfrm>
              <a:off x="2124" y="792"/>
              <a:ext cx="528" cy="3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4" name="Picture 5" descr="FOODPYR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985"/>
              <a:ext cx="516" cy="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5" name="Picture 6" descr="FUE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25" y="1632"/>
              <a:ext cx="468" cy="4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6" name="Picture 7" descr="LOAD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1" y="2975"/>
              <a:ext cx="744" cy="3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7" name="Picture 8" descr="TV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92" y="1465"/>
              <a:ext cx="416" cy="5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8" name="Picture 9" descr="6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5" y="515"/>
              <a:ext cx="499" cy="3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49" name="Picture 10" descr="8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56" y="3024"/>
              <a:ext cx="504" cy="3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Picture 11" descr="16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9" y="1733"/>
              <a:ext cx="377" cy="4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1" name="Picture 12" descr="4890112"/>
            <p:cNvPicPr>
              <a:picLocks noChangeAspect="1" noChangeArrowheads="1"/>
            </p:cNvPicPr>
            <p:nvPr/>
          </p:nvPicPr>
          <p:blipFill>
            <a:blip r:embed="rId12" cstate="print"/>
            <a:srcRect l="13071"/>
            <a:stretch>
              <a:fillRect/>
            </a:stretch>
          </p:blipFill>
          <p:spPr bwMode="auto">
            <a:xfrm>
              <a:off x="4050" y="2769"/>
              <a:ext cx="462" cy="3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2" name="Picture 13" descr="HOTCOCOA"/>
            <p:cNvPicPr>
              <a:picLocks noChangeAspect="1" noChangeArrowheads="1"/>
            </p:cNvPicPr>
            <p:nvPr/>
          </p:nvPicPr>
          <p:blipFill>
            <a:blip r:embed="rId13" cstate="print"/>
            <a:srcRect t="34027"/>
            <a:stretch>
              <a:fillRect/>
            </a:stretch>
          </p:blipFill>
          <p:spPr bwMode="auto">
            <a:xfrm>
              <a:off x="2976" y="1670"/>
              <a:ext cx="382" cy="3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3" name="Picture 14" descr="ANNIV04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19" y="2496"/>
              <a:ext cx="413" cy="3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" name="Picture 15" descr="MARBL10L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713" y="3435"/>
              <a:ext cx="448" cy="3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16" descr="WOOD23L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76" y="3717"/>
              <a:ext cx="431" cy="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6" name="Picture 17" descr="BOOKS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56" y="2640"/>
              <a:ext cx="475" cy="4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7" name="Picture 18" descr="FACTORY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27" y="2175"/>
              <a:ext cx="432" cy="4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58" name="Picture 19" descr="TOXICHAZ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71" y="1465"/>
              <a:ext cx="501" cy="6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7441" name="Group 20"/>
            <p:cNvGrpSpPr>
              <a:grpSpLocks/>
            </p:cNvGrpSpPr>
            <p:nvPr/>
          </p:nvGrpSpPr>
          <p:grpSpPr bwMode="auto">
            <a:xfrm>
              <a:off x="1850" y="1127"/>
              <a:ext cx="327" cy="654"/>
              <a:chOff x="1850" y="1127"/>
              <a:chExt cx="327" cy="654"/>
            </a:xfrm>
          </p:grpSpPr>
          <p:pic>
            <p:nvPicPr>
              <p:cNvPr id="39978" name="Picture 21" descr="FLOURBA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850" y="1229"/>
                <a:ext cx="327" cy="44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" name="Text Box 22"/>
              <p:cNvSpPr txBox="1">
                <a:spLocks noChangeArrowheads="1"/>
              </p:cNvSpPr>
              <p:nvPr/>
            </p:nvSpPr>
            <p:spPr bwMode="auto">
              <a:xfrm>
                <a:off x="1883" y="1127"/>
                <a:ext cx="240" cy="654"/>
              </a:xfrm>
              <a:prstGeom prst="rect">
                <a:avLst/>
              </a:prstGeom>
              <a:solidFill>
                <a:srgbClr val="EDD99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DilleniaUPC" panose="02020603050405020304" pitchFamily="18" charset="-34"/>
                    <a:cs typeface="DilleniaUPC" panose="02020603050405020304" pitchFamily="18" charset="-34"/>
                  </a:rPr>
                  <a:t>CEMENT</a:t>
                </a:r>
              </a:p>
            </p:txBody>
          </p:sp>
        </p:grpSp>
        <p:grpSp>
          <p:nvGrpSpPr>
            <p:cNvPr id="17442" name="Group 23"/>
            <p:cNvGrpSpPr>
              <a:grpSpLocks/>
            </p:cNvGrpSpPr>
            <p:nvPr/>
          </p:nvGrpSpPr>
          <p:grpSpPr bwMode="auto">
            <a:xfrm>
              <a:off x="2102" y="400"/>
              <a:ext cx="918" cy="337"/>
              <a:chOff x="2096" y="364"/>
              <a:chExt cx="979" cy="454"/>
            </a:xfrm>
          </p:grpSpPr>
          <p:pic>
            <p:nvPicPr>
              <p:cNvPr id="39976" name="Picture 24" descr="02340_001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621" y="364"/>
                <a:ext cx="454" cy="45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977" name="Picture 25" descr="02271_001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096" y="364"/>
                <a:ext cx="319" cy="31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6" name="Picture 26" descr="1047653671trioteenet1"/>
            <p:cNvPicPr>
              <a:picLocks noChangeAspect="1" noChangeArrowheads="1"/>
            </p:cNvPicPr>
            <p:nvPr/>
          </p:nvPicPr>
          <p:blipFill>
            <a:blip r:embed="rId23" cstate="print"/>
            <a:srcRect l="2773" t="23012" b="34955"/>
            <a:stretch>
              <a:fillRect/>
            </a:stretch>
          </p:blipFill>
          <p:spPr bwMode="auto">
            <a:xfrm>
              <a:off x="2064" y="3608"/>
              <a:ext cx="456" cy="30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2" name="Picture 27" descr="air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804" y="2059"/>
              <a:ext cx="492" cy="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3" name="Picture 28" descr="b0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729" y="975"/>
              <a:ext cx="661" cy="3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4" name="Picture 29" descr="BGM02_t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8" y="2256"/>
              <a:ext cx="434" cy="3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5" name="Picture 30" descr="Jacket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652" y="2101"/>
              <a:ext cx="425" cy="3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7448" name="Group 31"/>
            <p:cNvGrpSpPr>
              <a:grpSpLocks/>
            </p:cNvGrpSpPr>
            <p:nvPr/>
          </p:nvGrpSpPr>
          <p:grpSpPr bwMode="auto">
            <a:xfrm>
              <a:off x="1207" y="2976"/>
              <a:ext cx="665" cy="547"/>
              <a:chOff x="2785" y="973"/>
              <a:chExt cx="665" cy="547"/>
            </a:xfrm>
          </p:grpSpPr>
          <p:pic>
            <p:nvPicPr>
              <p:cNvPr id="39974" name="Picture 32" descr="steel_iron_round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2785" y="1202"/>
                <a:ext cx="443" cy="31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9975" name="Picture 33" descr="steel_iron_deformed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065" y="973"/>
                <a:ext cx="385" cy="29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7" name="Picture 34" descr="ug_collage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310" y="515"/>
              <a:ext cx="622" cy="2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72" name="Picture 36" descr="mi_hydroedge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5" y="1090"/>
              <a:ext cx="332" cy="3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69" name="Picture 38" descr="paper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131" y="2515"/>
              <a:ext cx="437" cy="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9970" name="Picture 39" descr="hydrolic2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579" y="975"/>
              <a:ext cx="455" cy="3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453" name="Rectangle 40" descr="Woven mat"/>
            <p:cNvSpPr>
              <a:spLocks noChangeArrowheads="1"/>
            </p:cNvSpPr>
            <p:nvPr/>
          </p:nvSpPr>
          <p:spPr bwMode="auto">
            <a:xfrm>
              <a:off x="2640" y="3312"/>
              <a:ext cx="424" cy="307"/>
            </a:xfrm>
            <a:prstGeom prst="rect">
              <a:avLst/>
            </a:prstGeom>
            <a:blipFill dpi="0" rotWithShape="0">
              <a:blip r:embed="rId34"/>
              <a:srcRect/>
              <a:tile tx="0" ty="0" sx="100000" sy="100000" flip="none" algn="tl"/>
            </a:blipFill>
            <a:ln>
              <a:noFill/>
            </a:ln>
            <a:effectLst>
              <a:outerShdw dist="35921" dir="2700000" algn="ctr" rotWithShape="0">
                <a:srgbClr val="664B00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th-TH" altLang="th-TH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762325" y="3224451"/>
            <a:ext cx="305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“กลุ่มอุตสาหกรรม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44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กลุ่ม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(12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คลัส</a:t>
            </a:r>
            <a:r>
              <a:rPr lang="th-TH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เตอร์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)”</a:t>
            </a:r>
            <a:endParaRPr lang="th-TH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81645" y="1687268"/>
            <a:ext cx="273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“กลุ่มจังหวัด 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74 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จังหวัด”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066" y="1237321"/>
            <a:ext cx="1668462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Wave 103"/>
          <p:cNvSpPr/>
          <p:nvPr/>
        </p:nvSpPr>
        <p:spPr>
          <a:xfrm>
            <a:off x="346689" y="1002575"/>
            <a:ext cx="3235376" cy="1831053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สมาชิกกลุ่มจังหวัด</a:t>
            </a:r>
          </a:p>
        </p:txBody>
      </p:sp>
      <p:sp>
        <p:nvSpPr>
          <p:cNvPr id="105" name="Wave 104"/>
          <p:cNvSpPr/>
          <p:nvPr/>
        </p:nvSpPr>
        <p:spPr>
          <a:xfrm>
            <a:off x="346689" y="2676175"/>
            <a:ext cx="3235376" cy="1781685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สมาชิกกลุ่มอุตสาหกรรม</a:t>
            </a:r>
          </a:p>
        </p:txBody>
      </p:sp>
      <p:sp>
        <p:nvSpPr>
          <p:cNvPr id="48" name="Wave 47"/>
          <p:cNvSpPr/>
          <p:nvPr/>
        </p:nvSpPr>
        <p:spPr>
          <a:xfrm>
            <a:off x="344488" y="4309088"/>
            <a:ext cx="3206917" cy="2107424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สถาบันภายใต้การ</a:t>
            </a:r>
            <a:r>
              <a:rPr lang="th-TH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ดำเนินงาน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ของ</a:t>
            </a:r>
            <a:r>
              <a:rPr lang="th-TH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สภาอุตสาหกรรมฯ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52866" y="5072315"/>
            <a:ext cx="30781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“สถาบันเพื่อพัฒนาเฉพาะ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ด้าน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                     10</a:t>
            </a:r>
            <a:r>
              <a:rPr lang="th-TH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สถาบัน”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44488" y="22385"/>
            <a:ext cx="8640960" cy="648072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“สภา</a:t>
            </a:r>
            <a:r>
              <a:rPr lang="th-TH" sz="3600" b="1" dirty="0">
                <a:solidFill>
                  <a:srgbClr val="FFFF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อุตสาหกรรมแห่งประเทศไทย” </a:t>
            </a:r>
          </a:p>
        </p:txBody>
      </p:sp>
      <p:pic>
        <p:nvPicPr>
          <p:cNvPr id="47" name="Picture 10" descr="Logo FTI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59" y="6581416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31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593" y="1351772"/>
            <a:ext cx="7866520" cy="7544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1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สร้าง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ความเป็นเอกภาพของสมาชิก 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ส.อ.ท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4343" y="2287876"/>
            <a:ext cx="7866210" cy="10507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2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ยกระดับอุตสาหกรรมและ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SMEs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ไทย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เป็นศูนย์กลาง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ของ</a:t>
            </a:r>
          </a:p>
          <a:p>
            <a:pPr>
              <a:defRPr/>
            </a:pP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ภูมิภาคอาเซียน (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AEC Regional Industrial Hub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3" y="3512012"/>
            <a:ext cx="7846150" cy="7544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3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เป็น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องค์กรที่มี</a:t>
            </a:r>
            <a:r>
              <a:rPr lang="th-TH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ธรรมาภิ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บาลที่ดี (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Good Governance)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9593" y="4486897"/>
            <a:ext cx="7883667" cy="7544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4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พัฒนา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บุคลากรและปรับโครงสร้างสภาอุตสาหกรรม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ฯให้</a:t>
            </a:r>
            <a:r>
              <a:rPr lang="th-TH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เข้มแข็ง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8129" y="5456228"/>
            <a:ext cx="7883667" cy="7544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ยุทธศาสตร์ที่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5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: </a:t>
            </a:r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	การสนับสนุนงานวิจัยและพัฒนานวัตกรรมภาคอุตสาหกรรม</a:t>
            </a:r>
            <a:endParaRPr lang="th-TH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14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27254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57" y="6510538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1520" y="0"/>
            <a:ext cx="8640960" cy="1052736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“ยุทธศาสตร์สภาอุตสาหกรรมแห่งประเทศไทย</a:t>
            </a:r>
            <a:b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วาระปี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2557-2559”</a:t>
            </a:r>
            <a:endParaRPr lang="th-TH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55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0" y="2008110"/>
            <a:ext cx="9145127" cy="2160240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Forte" panose="03060902040502070203" pitchFamily="66" charset="0"/>
              </a:rPr>
              <a:t>Q&amp;A</a:t>
            </a:r>
            <a:endParaRPr lang="th-TH" sz="13800" dirty="0">
              <a:latin typeface="Forte" panose="03060902040502070203" pitchFamily="66" charset="0"/>
            </a:endParaRPr>
          </a:p>
        </p:txBody>
      </p:sp>
      <p:pic>
        <p:nvPicPr>
          <p:cNvPr id="5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7" y="5959392"/>
            <a:ext cx="1020131" cy="84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758" y="6433301"/>
            <a:ext cx="3024336" cy="35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364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Logo F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462" y="8090"/>
            <a:ext cx="2647646" cy="220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9321" y="6381328"/>
            <a:ext cx="762000" cy="365760"/>
          </a:xfrm>
        </p:spPr>
        <p:txBody>
          <a:bodyPr/>
          <a:lstStyle/>
          <a:p>
            <a:pPr>
              <a:defRPr/>
            </a:pPr>
            <a:fld id="{767FC34F-33EF-4C60-B400-48954CC9A43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351" y="3293615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2060"/>
                </a:solidFill>
                <a:latin typeface="Forte" panose="03060902040502070203" pitchFamily="66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471474"/>
            <a:ext cx="5474866" cy="62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For more information please kindly contact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Queen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Sirikit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National Convention Center,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Zone C, 4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Floor, 60 New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Rachadapisek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Rd.,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Klong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, Bangkok 1101 Thailand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Tel : 02-345-1000, Fax : 02-345-1281-83 / Website : www.fti.or.th</a:t>
            </a:r>
            <a:endParaRPr lang="th-TH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60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1456466" y="27732"/>
            <a:ext cx="6581304" cy="648122"/>
          </a:xfrm>
          <a:prstGeom prst="rect">
            <a:avLst/>
          </a:prstGeom>
          <a:solidFill>
            <a:srgbClr val="002060"/>
          </a:solidFill>
          <a:ln w="38100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“ส่งเสริม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 SMEs </a:t>
            </a: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ให้มีความเข้มแข็ง”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340768"/>
            <a:ext cx="3816424" cy="4824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อุปสรรค</a:t>
            </a:r>
          </a:p>
          <a:p>
            <a:pPr algn="ctr"/>
            <a:endParaRPr lang="th-T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การเข้าถึงแหล่งเงินทุน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การทำบัญชี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นวัตกรรมและเทคโนโลยี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การจดลิขสิทธิ์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บรรจุภัณฑ์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การตลาด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ภาษา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แรงงาน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4008" y="1340768"/>
            <a:ext cx="3816424" cy="4824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จุดเด่น</a:t>
            </a:r>
          </a:p>
          <a:p>
            <a:pPr algn="ctr"/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การขาย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การผลิต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ประสบการณ์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การปรับตัว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อดทน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แสวงหาโอกาส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ความรอบรู้ในผลิตภัณฑ์</a:t>
            </a:r>
          </a:p>
        </p:txBody>
      </p:sp>
    </p:spTree>
    <p:extLst>
      <p:ext uri="{BB962C8B-B14F-4D97-AF65-F5344CB8AC3E}">
        <p14:creationId xmlns:p14="http://schemas.microsoft.com/office/powerpoint/2010/main" xmlns="" val="5158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xmlns="" val="1869246747"/>
              </p:ext>
            </p:extLst>
          </p:nvPr>
        </p:nvGraphicFramePr>
        <p:xfrm>
          <a:off x="276076" y="1048368"/>
          <a:ext cx="8670868" cy="212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7" y="629181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95" y="6607667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58748" y="1324449"/>
            <a:ext cx="133226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2013 : 2.8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7594" y="-55418"/>
            <a:ext cx="7992641" cy="604098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Thailand and ASEAN Economic Outlook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8473" y="1343072"/>
            <a:ext cx="1093569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2014 : 0.9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248" y="6526832"/>
            <a:ext cx="2650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International Monetary Fund | April 2015</a:t>
            </a:r>
            <a:endParaRPr lang="th-TH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2837238010"/>
              </p:ext>
            </p:extLst>
          </p:nvPr>
        </p:nvGraphicFramePr>
        <p:xfrm>
          <a:off x="367086" y="3292724"/>
          <a:ext cx="8468137" cy="344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6575" y="80122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Thailand</a:t>
            </a:r>
            <a:endParaRPr lang="th-T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979" y="3697403"/>
            <a:ext cx="195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DaunPenh" panose="01010101010101010101" pitchFamily="2" charset="0"/>
              </a:rPr>
              <a:t>ASEAN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DaunPenh" panose="01010101010101010101" pitchFamily="2" charset="0"/>
              </a:rPr>
              <a:t>2014</a:t>
            </a:r>
            <a:endParaRPr lang="th-TH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96336" y="1239220"/>
            <a:ext cx="1418979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Q2/2015 : 2.8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0166" y="3225229"/>
            <a:ext cx="3725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 </a:t>
            </a:r>
            <a:r>
              <a:rPr lang="en-US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กระทรวงพาณิชย์</a:t>
            </a:r>
            <a:endParaRPr lang="th-TH" sz="1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57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0204"/>
            <a:ext cx="5504106" cy="4947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 descr="C:\Users\Acer\AppData\Local\Microsoft\Windows\Temporary Internet Files\Content.IE5\8988V4F2\143746704040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4106" y="0"/>
            <a:ext cx="3639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"/>
            <a:ext cx="5504105" cy="19102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600" b="1" dirty="0" smtClean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ยุทธศาสตร์</a:t>
            </a:r>
            <a:r>
              <a:rPr lang="th-TH" sz="36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 </a:t>
            </a:r>
            <a:r>
              <a:rPr lang="en-US" sz="3600" b="1" dirty="0">
                <a:solidFill>
                  <a:srgbClr val="FFFF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 : </a:t>
            </a:r>
            <a:endParaRPr lang="th-TH" sz="36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lvl="0" algn="ctr"/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“ยกระดับ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อุตสาหกรรมและ </a:t>
            </a:r>
            <a:r>
              <a:rPr lang="en-US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SMEs </a:t>
            </a:r>
            <a:r>
              <a:rPr lang="th-TH" sz="36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ไทยเป็นศูนย์กลางของภูมิภาค</a:t>
            </a: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อาเซียน”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2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0"/>
            <a:ext cx="8784976" cy="6797413"/>
            <a:chOff x="-137590" y="296062"/>
            <a:chExt cx="8784976" cy="6797413"/>
          </a:xfrm>
        </p:grpSpPr>
        <p:cxnSp>
          <p:nvCxnSpPr>
            <p:cNvPr id="144" name="ตัวเชื่อมต่อตรง 98"/>
            <p:cNvCxnSpPr/>
            <p:nvPr/>
          </p:nvCxnSpPr>
          <p:spPr>
            <a:xfrm>
              <a:off x="4382895" y="716735"/>
              <a:ext cx="0" cy="1408539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101"/>
            <p:cNvCxnSpPr/>
            <p:nvPr/>
          </p:nvCxnSpPr>
          <p:spPr>
            <a:xfrm flipH="1">
              <a:off x="1142976" y="857232"/>
              <a:ext cx="3239919" cy="2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561358" y="1368789"/>
              <a:ext cx="1643074" cy="287337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ผู้อำนวยการใหญ่ </a:t>
              </a: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67059" y="2643182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ฝ่ายกฎหมาย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67060" y="5584491"/>
              <a:ext cx="1885710" cy="341288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ฝ่ายประชาสัมพันธ์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246946" y="3611371"/>
              <a:ext cx="1967863" cy="3571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ฝ่ายแรงงาน</a:t>
              </a: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4536279" y="5216998"/>
              <a:ext cx="1905995" cy="7446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พลังงาน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 </a:t>
              </a: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6595852" y="2615924"/>
              <a:ext cx="2051534" cy="836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สถาบันวิจัยพัฒนา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นวัตกรรมเพื่อ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</a:t>
              </a: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6595852" y="3552757"/>
              <a:ext cx="2051534" cy="9803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สถาบันวิสาหกิจขนาด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กลาง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และขนาด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ย่อม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การ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ผลิต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6595852" y="6155234"/>
              <a:ext cx="2051534" cy="5859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สถาบันเสริมสร้างขีด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ความสามารถมนุษย์ </a:t>
              </a:r>
            </a:p>
          </p:txBody>
        </p:sp>
        <p:cxnSp>
          <p:nvCxnSpPr>
            <p:cNvPr id="95" name="ตัวเชื่อมต่อตรง 94"/>
            <p:cNvCxnSpPr/>
            <p:nvPr/>
          </p:nvCxnSpPr>
          <p:spPr>
            <a:xfrm flipH="1" flipV="1">
              <a:off x="4382895" y="1766204"/>
              <a:ext cx="3475231" cy="1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ตัวเชื่อมต่อตรง 98"/>
            <p:cNvCxnSpPr/>
            <p:nvPr/>
          </p:nvCxnSpPr>
          <p:spPr>
            <a:xfrm>
              <a:off x="1158757" y="858027"/>
              <a:ext cx="4606" cy="70009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67059" y="3103962"/>
              <a:ext cx="1885711" cy="592639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ฝ่ายงาน</a:t>
              </a:r>
              <a:r>
                <a:rPr lang="th-TH" sz="1800" dirty="0" smtClean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กรรมการ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</a:t>
              </a: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สำนักงาน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1800" dirty="0">
                <a:solidFill>
                  <a:srgbClr val="0000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4536280" y="6128623"/>
              <a:ext cx="1905994" cy="3762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 สถาบันรหัสสากล</a:t>
              </a:r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6595852" y="5566395"/>
              <a:ext cx="2051534" cy="395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สถาบันสิ่งแวดล้อมอุตสาหกรรม </a:t>
              </a: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011133" y="986314"/>
              <a:ext cx="2477497" cy="287337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คณะกรรมการบริหาร ส.อ.ท.</a:t>
              </a: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27462" y="1379920"/>
              <a:ext cx="2205065" cy="356394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ฝ่ายตรวจสอบและงานระบบ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67059" y="5132010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ฝ่ายบัญชีและการเงิน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4536280" y="4564938"/>
              <a:ext cx="1905995" cy="5287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น้ำเพื่อ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ความยั่งยืน</a:t>
              </a:r>
            </a:p>
          </p:txBody>
        </p:sp>
        <p:sp>
          <p:nvSpPr>
            <p:cNvPr id="80" name="Rectangle 15"/>
            <p:cNvSpPr>
              <a:spLocks noChangeArrowheads="1"/>
            </p:cNvSpPr>
            <p:nvPr/>
          </p:nvSpPr>
          <p:spPr bwMode="auto">
            <a:xfrm>
              <a:off x="2223290" y="4481840"/>
              <a:ext cx="1991520" cy="4804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ฝ่ายส่งเสริมการค้า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และการลงทุน 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2244013" y="2519330"/>
              <a:ext cx="1968415" cy="39449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ฝ่ายกิจการสภาจังหวัด</a:t>
              </a:r>
            </a:p>
          </p:txBody>
        </p:sp>
        <p:sp>
          <p:nvSpPr>
            <p:cNvPr id="82" name="Rectangle 15"/>
            <p:cNvSpPr>
              <a:spLocks noChangeArrowheads="1"/>
            </p:cNvSpPr>
            <p:nvPr/>
          </p:nvSpPr>
          <p:spPr bwMode="auto">
            <a:xfrm>
              <a:off x="2223290" y="6094709"/>
              <a:ext cx="1989139" cy="3571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ฝ่ายองค์กรระหว่างประเทศ 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2223290" y="5054598"/>
              <a:ext cx="1991520" cy="501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ฝ่ายส่งเสริมและสนับสนุน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 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4534985" y="2615924"/>
              <a:ext cx="1907291" cy="8369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สถาบันการจัดการบรรจุภัณฑ์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และรีไซเคิลเพื่อสิ่งแวดล้อม 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4525460" y="3536088"/>
              <a:ext cx="1916816" cy="9376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เทคโนโลยี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สารสนเทศและ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การ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สื่อสาร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เพื่อ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อุตสาหกรรม 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-137590" y="296062"/>
              <a:ext cx="8784975" cy="420673"/>
            </a:xfrm>
            <a:prstGeom prst="rect">
              <a:avLst/>
            </a:prstGeom>
            <a:solidFill>
              <a:srgbClr val="00206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 smtClean="0">
                  <a:solidFill>
                    <a:srgbClr val="FFFF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คณะกรรมการสภาอุตสาหกรรมแห่งประเทศไทยวาระปี </a:t>
              </a:r>
              <a:r>
                <a:rPr lang="en-US" sz="3200" b="1" dirty="0" smtClean="0">
                  <a:solidFill>
                    <a:srgbClr val="FFFF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2557-2559</a:t>
              </a:r>
              <a:endParaRPr lang="th-TH" sz="3200" b="1" dirty="0">
                <a:solidFill>
                  <a:srgbClr val="FFFF00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6595852" y="4617646"/>
              <a:ext cx="2051534" cy="8287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สถาบันส่งเสริมความ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เป็น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เลิศทางเทคโนโลยี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อาร์เอฟไอ</a:t>
              </a: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ดี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แห่ง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ประเทศไทย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67059" y="4679650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ฝ่ายบริหารองค์กร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67059" y="3778724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ฝ่ายทรัพยากรมนุษย์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67059" y="4243009"/>
              <a:ext cx="1885712" cy="357190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ฝ่ายเทคโนโลยีสารสนเทศ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/>
          </p:nvSpPr>
          <p:spPr bwMode="auto">
            <a:xfrm>
              <a:off x="2223291" y="4032186"/>
              <a:ext cx="1991519" cy="3651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ฝ่ายเศรษฐกิจและวิชาการ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2244013" y="2986085"/>
              <a:ext cx="1968416" cy="54264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ฝ่ายโครงสร้างพื้นฐาน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err="1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และโล</a:t>
              </a: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จิ</a:t>
              </a:r>
              <a:r>
                <a:rPr lang="th-TH" sz="1800" dirty="0" err="1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สติกส์</a:t>
              </a:r>
              <a:endParaRPr lang="th-TH" sz="1800" dirty="0">
                <a:solidFill>
                  <a:prstClr val="black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6858016" y="1575741"/>
              <a:ext cx="1501338" cy="357190"/>
            </a:xfrm>
            <a:prstGeom prst="rect">
              <a:avLst/>
            </a:prstGeom>
            <a:solidFill>
              <a:schemeClr val="bg1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lleniaUPC" panose="02020603050405020304" pitchFamily="18" charset="-34"/>
                  <a:cs typeface="DilleniaUPC" panose="02020603050405020304" pitchFamily="18" charset="-34"/>
                </a:rPr>
                <a:t>ที่ปรึกษาสำนักงาน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7060" y="6021070"/>
              <a:ext cx="1885710" cy="333458"/>
            </a:xfrm>
            <a:prstGeom prst="rect">
              <a:avLst/>
            </a:prstGeom>
            <a:solidFill>
              <a:srgbClr val="FFCC00"/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srgbClr val="000000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งานโครงการ</a:t>
              </a:r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67060" y="2121012"/>
              <a:ext cx="1850930" cy="3571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กลุ่มงานบริการส่วนกลาง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/>
          </p:nvSpPr>
          <p:spPr bwMode="auto">
            <a:xfrm>
              <a:off x="2264248" y="2122928"/>
              <a:ext cx="1948179" cy="3571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กลุ่มงานสิทธิประโยชน์สมาชิก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5763615" y="2122928"/>
              <a:ext cx="1357322" cy="3571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กลุ่มงานสถาบัน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2223290" y="5665873"/>
              <a:ext cx="1991519" cy="3571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ฝ่ายสมาชิกสัมพันธ์</a:t>
              </a:r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2223291" y="6504864"/>
              <a:ext cx="1991519" cy="5886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ศูนย์</a:t>
              </a:r>
              <a:r>
                <a:rPr lang="en-US" sz="1800" dirty="0" smtClean="0">
                  <a:solidFill>
                    <a:prstClr val="black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FACT</a:t>
              </a:r>
              <a:endParaRPr lang="th-TH" sz="1800" dirty="0">
                <a:solidFill>
                  <a:prstClr val="black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501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0"/>
            <a:ext cx="8229600" cy="648072"/>
          </a:xfrm>
          <a:prstGeom prst="rect">
            <a:avLst/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การทำงานร่วมกับภาครัฐเพื่อเพิ่มศักยภาพผู้ประกอบการ</a:t>
            </a:r>
          </a:p>
        </p:txBody>
      </p:sp>
      <p:pic>
        <p:nvPicPr>
          <p:cNvPr id="5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18" y="6580702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635" y="844118"/>
            <a:ext cx="890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กระทรวงอุตสาหกรรม</a:t>
            </a:r>
            <a:r>
              <a:rPr lang="th-TH" sz="2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24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คณะกรรมการอำนวยการขับเคลื่อนเศรษฐกิจภาคอุตสาหกรรม  โดยมีปลัดกระทรวงอุตสาหกรรมและประธานสภาอุตสาหกรรมฯ เป็นประธานร่วม</a:t>
            </a:r>
            <a:endParaRPr lang="th-TH" sz="2400" b="1" u="sng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8575" y="1640212"/>
            <a:ext cx="2125079" cy="20266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คณะทำงานปรับปรุงการออกใบอนุญาตของกระทรวงอุตสาหกรรม  </a:t>
            </a:r>
          </a:p>
        </p:txBody>
      </p:sp>
      <p:sp>
        <p:nvSpPr>
          <p:cNvPr id="12" name="Oval 11"/>
          <p:cNvSpPr/>
          <p:nvPr/>
        </p:nvSpPr>
        <p:spPr>
          <a:xfrm>
            <a:off x="2492916" y="1640212"/>
            <a:ext cx="2145097" cy="20781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คณะทำงานแก้ไขปัญหามลพิษสิ่งแวดล้อมและขยะอุตสาหกรรม</a:t>
            </a:r>
          </a:p>
        </p:txBody>
      </p:sp>
      <p:sp>
        <p:nvSpPr>
          <p:cNvPr id="13" name="Oval 12"/>
          <p:cNvSpPr/>
          <p:nvPr/>
        </p:nvSpPr>
        <p:spPr>
          <a:xfrm>
            <a:off x="4741411" y="1706834"/>
            <a:ext cx="2109586" cy="20119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คณะทำงานเพื่อกระตุ้นเศรษฐกิจภาคอุตสาหกรรม </a:t>
            </a:r>
          </a:p>
        </p:txBody>
      </p:sp>
      <p:sp>
        <p:nvSpPr>
          <p:cNvPr id="14" name="Oval 13"/>
          <p:cNvSpPr/>
          <p:nvPr/>
        </p:nvSpPr>
        <p:spPr>
          <a:xfrm>
            <a:off x="6980022" y="1700375"/>
            <a:ext cx="2115957" cy="20179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คณะทำงานต่อต้านคอร์รัปชั่นในทุกรูปแบบ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475" y="3783090"/>
            <a:ext cx="881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กระทรวงพาณิชย์</a:t>
            </a:r>
            <a:endParaRPr lang="th-TH" sz="2400" b="1" u="sng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33316" y="4013922"/>
            <a:ext cx="2664296" cy="708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คณะกรรมการส่งเสริมการค้า</a:t>
            </a:r>
            <a:endParaRPr lang="th-TH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59684" y="4013922"/>
            <a:ext cx="2736304" cy="7183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คณะกรรมการแก้ไขปัญหาและอุปสรรคทางการค้า</a:t>
            </a:r>
            <a:endParaRPr lang="th-TH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554" y="4802605"/>
            <a:ext cx="881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กระทรวงการคลัง และกรมศุลกากร</a:t>
            </a:r>
            <a:endParaRPr lang="th-TH" sz="2400" b="1" u="sng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5450" y="5267224"/>
            <a:ext cx="7948604" cy="11058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-4572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arenR"/>
            </a:pPr>
            <a:r>
              <a:rPr lang="th-TH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ข้อเสนอมาตรการส่งเสริม 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SMEs </a:t>
            </a:r>
            <a:r>
              <a:rPr lang="th-TH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ระยะเร่งด่วน</a:t>
            </a:r>
          </a:p>
          <a:p>
            <a:pPr lvl="2" indent="-4572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arenR"/>
            </a:pPr>
            <a:r>
              <a:rPr lang="th-TH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การเสนอแก้ไขกฎหมายศุลกากร ให้แยกฐาน</a:t>
            </a:r>
            <a:r>
              <a:rPr lang="th-TH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ความผิดและ</a:t>
            </a:r>
            <a:r>
              <a:rPr lang="th-TH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ปรับปรุงอัตราโทษให้เหมาะสม</a:t>
            </a:r>
          </a:p>
          <a:p>
            <a:pPr lvl="2" indent="-4572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arenR"/>
            </a:pPr>
            <a:r>
              <a:rPr lang="th-TH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ปัญหาความแออัดของด่าน</a:t>
            </a:r>
            <a:r>
              <a:rPr lang="th-TH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cs typeface="DilleniaUPC" panose="02020603050405020304" pitchFamily="18" charset="-34"/>
              </a:rPr>
              <a:t>ศุลกากร</a:t>
            </a:r>
            <a:endParaRPr lang="th-TH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3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0808259"/>
              </p:ext>
            </p:extLst>
          </p:nvPr>
        </p:nvGraphicFramePr>
        <p:xfrm>
          <a:off x="0" y="476672"/>
          <a:ext cx="926623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668" name="TextBox 4"/>
          <p:cNvSpPr txBox="1">
            <a:spLocks noChangeArrowheads="1"/>
          </p:cNvSpPr>
          <p:nvPr/>
        </p:nvSpPr>
        <p:spPr bwMode="auto">
          <a:xfrm>
            <a:off x="7144910" y="4477674"/>
            <a:ext cx="197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(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cs typeface="CordiaUPC" pitchFamily="34" charset="-34"/>
              </a:rPr>
              <a:t>Millions USD)</a:t>
            </a:r>
            <a:endParaRPr lang="th-TH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4847006"/>
            <a:ext cx="3034554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Export Growth Rate </a:t>
            </a:r>
            <a:r>
              <a:rPr lang="th-TH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A-o-A%</a:t>
            </a:r>
            <a:r>
              <a:rPr lang="th-TH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July 15		-3.56%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Jan- July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15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	-4.66%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7594" y="-55418"/>
            <a:ext cx="7992641" cy="6761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CordiaUPC" panose="020B0304020202020204" pitchFamily="34" charset="-34"/>
              </a:rPr>
              <a:t>Thailand Export Situation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CordiaUPC" panose="020B0304020202020204" pitchFamily="34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6724623"/>
              </p:ext>
            </p:extLst>
          </p:nvPr>
        </p:nvGraphicFramePr>
        <p:xfrm>
          <a:off x="379131" y="4689049"/>
          <a:ext cx="5525744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182"/>
                <a:gridCol w="871757"/>
                <a:gridCol w="856597"/>
                <a:gridCol w="856597"/>
                <a:gridCol w="934468"/>
                <a:gridCol w="1009143"/>
              </a:tblGrid>
              <a:tr h="567113"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2011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2012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2013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2014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2015 </a:t>
                      </a:r>
                    </a:p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(Jan-July)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240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Export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222,579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229,236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228,505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227,573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125,078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</a:tr>
              <a:tr h="32406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Import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228,780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249,988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250,407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227,952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120,835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</a:tr>
              <a:tr h="3510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Balance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-6,200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-20,752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-21,902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-378</a:t>
                      </a:r>
                      <a:endParaRPr lang="th-TH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+4,243</a:t>
                      </a:r>
                      <a:endParaRPr lang="th-TH" sz="2000" b="1" dirty="0">
                        <a:solidFill>
                          <a:srgbClr val="006C3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21565" y="6255362"/>
            <a:ext cx="3725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ที่มา </a:t>
            </a:r>
            <a:r>
              <a:rPr lang="en-US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r>
              <a:rPr lang="th-TH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แถลง</a:t>
            </a:r>
            <a:r>
              <a:rPr lang="th-TH" sz="16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ข่าวการค้าระหว่าง</a:t>
            </a:r>
            <a:r>
              <a:rPr lang="th-TH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ประเทศ</a:t>
            </a:r>
          </a:p>
          <a:p>
            <a:pPr algn="r"/>
            <a:r>
              <a:rPr lang="th-TH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เดือน ก.ค. </a:t>
            </a:r>
            <a:r>
              <a:rPr lang="en-US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58 </a:t>
            </a:r>
            <a:r>
              <a:rPr lang="th-TH" sz="1600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กระทรวงพาณิชย์</a:t>
            </a:r>
            <a:endParaRPr lang="th-TH" sz="16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1" y="6332449"/>
            <a:ext cx="601422" cy="5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99" y="6607287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981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284662782"/>
              </p:ext>
            </p:extLst>
          </p:nvPr>
        </p:nvGraphicFramePr>
        <p:xfrm>
          <a:off x="-106897" y="1220088"/>
          <a:ext cx="9621621" cy="529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3603" y="6519446"/>
            <a:ext cx="2839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i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ที่มา </a:t>
            </a:r>
            <a:r>
              <a:rPr lang="en-US" sz="1600" i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en-US" sz="1600" i="1" dirty="0">
                <a:latin typeface="CordiaUPC" panose="020B0304020202020204" pitchFamily="34" charset="-34"/>
                <a:cs typeface="CordiaUPC" panose="020B0304020202020204" pitchFamily="34" charset="-34"/>
              </a:rPr>
              <a:t>Global Trade Atlas, </a:t>
            </a:r>
            <a:r>
              <a:rPr lang="th-TH" sz="1600" i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สิงหาคม 2558 </a:t>
            </a:r>
            <a:endParaRPr lang="th-TH" sz="1600" i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04348" y="28983"/>
            <a:ext cx="7992641" cy="6385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BrowalliaUPC" panose="020B0604020202020204" pitchFamily="34" charset="-34"/>
              </a:rPr>
              <a:t>Import  Situation : 2015 (Jan-July)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5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7689" y="10729"/>
            <a:ext cx="7992641" cy="6385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อุตสาหกรรมยานยนต์และชิ้นส่วน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071263"/>
              </p:ext>
            </p:extLst>
          </p:nvPr>
        </p:nvGraphicFramePr>
        <p:xfrm>
          <a:off x="94006" y="744096"/>
          <a:ext cx="6134178" cy="246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73738"/>
                <a:gridCol w="1296144"/>
                <a:gridCol w="1296144"/>
                <a:gridCol w="1368152"/>
              </a:tblGrid>
              <a:tr h="7367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Export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(Million USD)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2014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2015</a:t>
                      </a:r>
                      <a:endParaRPr lang="en-US" sz="2400" b="1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(Jan-Jul)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Growth 2014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(YoY%)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89207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รถยนต์</a:t>
                      </a:r>
                      <a:r>
                        <a:rPr lang="th-TH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อุปกรณ์และส่วนประกอบ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24,548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14,536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0.60%</a:t>
                      </a:r>
                      <a:endParaRPr lang="th-TH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1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รถจักรยานยนต์และส่วนประกอบ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1,78</a:t>
                      </a:r>
                      <a:r>
                        <a:rPr lang="en-US" sz="2400" b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1,10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9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-14.10%</a:t>
                      </a:r>
                      <a:endParaRPr lang="th-TH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504" y="3319471"/>
            <a:ext cx="8928992" cy="18377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แนวโน้มครึ่งปี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2558</a:t>
            </a:r>
            <a:endPara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มีรถยนต์รุ่นใหม่ออกสู่ตลาด จึงทำให้ยอดการส่งออกไปประเทศ ออสเตรเลียและกลุ่มประเทศแถบตะวันออกกลางเพิ่มขึ้น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ชิ้นส่วนจักรยานยนต์ มียอดส่งออกไปประเทศอินโดนิเชียมากขึ้น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เครื่องยนต์ ชิ้นส่วนอะไหล่ อุปกรณ์ตกแต่ง และแม่พิมพ์ มียอดส่งออกไป ประเทศอินโดนีเซีย อินเดีย, เวียดนาม และกัมพูชา  </a:t>
            </a:r>
          </a:p>
          <a:p>
            <a:pPr lvl="0"/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    ญี่ปุ่น บราซิล </a:t>
            </a:r>
            <a:r>
              <a:rPr lang="th-TH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รัส</a:t>
            </a: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เชีย เพิ่มขึ้น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94006" y="5175079"/>
            <a:ext cx="8955988" cy="1350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เป้าหมาย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เป็นฐานการผลิตอันดับ 8 ของโลก และเป็นฐานการวิจัยและพัฒนา (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R&amp;D and Innovation Base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พัฒนาศักยภาพผู้ประกอบการไทย (ทักษะ/ประสิทธิภาพ/ต้นทุน</a:t>
            </a: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สร้างมาตรฐานและระบบ</a:t>
            </a: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ทดสอบ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9379" y="1010867"/>
            <a:ext cx="2707117" cy="164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65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7689" y="10729"/>
            <a:ext cx="7992641" cy="6385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อุตสาหกรรมเครื่องใช้ไฟฟ้าและอิเล็กทรอนิกส์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4594407"/>
              </p:ext>
            </p:extLst>
          </p:nvPr>
        </p:nvGraphicFramePr>
        <p:xfrm>
          <a:off x="251520" y="784838"/>
          <a:ext cx="8699470" cy="199609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88232"/>
                <a:gridCol w="1944216"/>
                <a:gridCol w="2384977"/>
                <a:gridCol w="228204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Export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(Million USD)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2014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2015</a:t>
                      </a:r>
                      <a:endParaRPr lang="en-US" sz="2400" b="1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(Jan-Jul)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Growth 2014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(YoY%)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656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เครื่องใช้ไฟฟ้า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23,538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13,42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7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2.34%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65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อิเล็กทรอนิกส์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33,022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18,47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4.29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%</a:t>
                      </a:r>
                      <a:endParaRPr lang="th-TH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504" y="2915460"/>
            <a:ext cx="8928992" cy="15936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แนวโน้มครึ่งปี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2558</a:t>
            </a:r>
            <a:endParaRPr lang="th-TH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เครื่องใช้ไฟฟ้าภายในบ้านมียอดการส่งออกไป ยุโป เอเชีย ตะวันออก ลดลง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ยอดสั่งซื้ออุปกรณ์อิเล็กทรอนิกส์จากประเทศจีนลดลง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4654759"/>
            <a:ext cx="8955988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เป้าหมาย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เป็น</a:t>
            </a:r>
            <a:r>
              <a:rPr lang="th-TH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ผู้นำอาเซียนในด้านคุณภาพ ความปลอดภัยของผลิตภัณฑ์เครื่องใช้ไฟฟ้าและ</a:t>
            </a: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อิเล็กทรอนิกส์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ส่งเสริมการ</a:t>
            </a:r>
            <a:r>
              <a:rPr lang="th-TH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ใช้วัตถุดิบและชิ้นส่วนในประเทศ (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Local Content) </a:t>
            </a:r>
            <a:r>
              <a:rPr lang="th-TH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เพื่อผลิตสินค้าไฟฟ้าและ</a:t>
            </a: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อิเล็กทรอนิกส์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สนับสนุนการใช้สินค้าไทย ภายใต้โครงการ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“Product of Thailand”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มาตรฐานสำหรับอุตสาหกรรมไฟฟ้าและอิเล็กทรอนิกส์ และผลักดันให้เป็นมาตรฐาน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ASEAN</a:t>
            </a:r>
          </a:p>
        </p:txBody>
      </p:sp>
      <p:pic>
        <p:nvPicPr>
          <p:cNvPr id="11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21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7689" y="10729"/>
            <a:ext cx="7992641" cy="6385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สินค้าอุตสาหกรรมเกษตร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02" y="3429000"/>
            <a:ext cx="8928992" cy="151216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แนวโน้มครึ่งปี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2558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อาหารทะเลแช่แข็ง มียอดการส่งออกไปประเทศญี่ปุ่น ลดลง เนื่องจากราคาวัตถุดิบที่สูงขึ้น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ประกอบกับขาดแคลนวัตถุดิบ กุ้งทะเล ปลาทะเล เนื่องจากปัญหาการทำประมงผิดกฎหมาย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สินค้าประเภท สัปปะรดกระป๋อง ข้าวโพดหวาน  มียอดส่งออกไป อเมริกา ยุโรป ลดลง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941168"/>
            <a:ext cx="8955988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เป้าหมาย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  </a:t>
            </a:r>
            <a:r>
              <a:rPr lang="th-TH" sz="2000" b="1" dirty="0" smtClean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กล</a:t>
            </a:r>
            <a:r>
              <a:rPr lang="th-TH" sz="2000" b="1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ยุทธ์</a:t>
            </a:r>
            <a:r>
              <a:rPr lang="th-TH" sz="2000" b="1" dirty="0" smtClean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ของการ</a:t>
            </a:r>
            <a:r>
              <a:rPr lang="th-TH" sz="2000" b="1" dirty="0" err="1" smtClean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พัฒนาคลัส</a:t>
            </a:r>
            <a:r>
              <a:rPr lang="th-TH" sz="2000" b="1" dirty="0" err="1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เตอร์</a:t>
            </a:r>
            <a:r>
              <a:rPr lang="th-TH" sz="2000" b="1" dirty="0" smtClean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อาหารตั้งแต่ต้น</a:t>
            </a:r>
            <a:r>
              <a:rPr lang="th-TH" sz="2000" b="1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น้ำ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en-US" sz="2000" dirty="0" smtClean="0">
              <a:solidFill>
                <a:srgbClr val="00206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 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ส่งเสริมการพัฒนาผลิตภาพ (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Productivity)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คุณภาพ (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Quality)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และลดการสูญเสีย (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Reduce Loss)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ของภาคเกษตรต้นน้ำ (เคมี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เครื่องจักรกลการเกษตร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พลังงานทดแทน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การจัดการสิ่งแวดล้อม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เทคโนโลยีชีวภาพ)</a:t>
            </a:r>
            <a:endParaRPr lang="en-US" sz="2000" dirty="0">
              <a:solidFill>
                <a:srgbClr val="00206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2. 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เชื่อมโยงภาคเกษตรต้นน้ำกับผู้ประกอบการอุตสาหกรรมอาหาร (น้ำตาล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น้ำมันปาล์ม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เครื่องจักรกลการเกษตร</a:t>
            </a:r>
            <a:r>
              <a:rPr lang="en-US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</a:t>
            </a:r>
            <a:r>
              <a:rPr lang="th-TH" sz="2000" dirty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สมุนไพร</a:t>
            </a:r>
            <a:r>
              <a:rPr lang="th-TH" sz="2000" dirty="0" smtClean="0">
                <a:solidFill>
                  <a:srgbClr val="00206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2000" dirty="0">
              <a:solidFill>
                <a:srgbClr val="00206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1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0568290"/>
              </p:ext>
            </p:extLst>
          </p:nvPr>
        </p:nvGraphicFramePr>
        <p:xfrm>
          <a:off x="234274" y="675338"/>
          <a:ext cx="8699470" cy="2682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49920"/>
                <a:gridCol w="2016224"/>
                <a:gridCol w="2016224"/>
                <a:gridCol w="2117102"/>
              </a:tblGrid>
              <a:tr h="4494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Export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(Million USD)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2014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2015</a:t>
                      </a:r>
                      <a:endParaRPr lang="en-US" sz="2000" b="1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(Jan-Jul)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Growth 2014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(YoY%)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050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อุตสาหกรรมการเกษตร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17,0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30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9,58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9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-1.52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%</a:t>
                      </a:r>
                      <a:endParaRPr lang="th-TH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0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ทูน่ากระป๋อง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2,34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1,16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-9.36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%</a:t>
                      </a:r>
                      <a:endParaRPr lang="th-TH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กุ้งแปรรูป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99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41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-14.08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%</a:t>
                      </a:r>
                      <a:endParaRPr lang="th-TH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น้ำตาลทราย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2,738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1,55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-4.27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%</a:t>
                      </a:r>
                      <a:endParaRPr lang="th-TH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6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ผลไม้กระป๋องและแปรรูป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1,731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1,14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</a:t>
                      </a:r>
                      <a:endParaRPr lang="th-TH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6.26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%</a:t>
                      </a:r>
                      <a:endParaRPr lang="th-TH" sz="2000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16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3902677"/>
              </p:ext>
            </p:extLst>
          </p:nvPr>
        </p:nvGraphicFramePr>
        <p:xfrm>
          <a:off x="251520" y="980728"/>
          <a:ext cx="5904656" cy="12961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24136"/>
                <a:gridCol w="1512168"/>
                <a:gridCol w="1440160"/>
                <a:gridCol w="1728192"/>
              </a:tblGrid>
              <a:tr h="83709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Export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(Million USD)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2014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2015</a:t>
                      </a:r>
                      <a:endParaRPr lang="en-US" sz="2400" b="1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(Jan-Jul)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Growth 2014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(YoY%)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9051"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7,4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60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4,057</a:t>
                      </a:r>
                      <a:endParaRPr lang="th-TH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-0.30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%</a:t>
                      </a:r>
                      <a:endParaRPr lang="th-TH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87689" y="10729"/>
            <a:ext cx="7992641" cy="6385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 sz="32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อุตสาหกรรมสิ่งทอและเครื่องนุ่งห่ม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9228" y="908720"/>
            <a:ext cx="2505295" cy="1521115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179512" y="2636912"/>
            <a:ext cx="8784976" cy="1944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th-TH" sz="2400" b="1" u="sng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ปัจจัยลบ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การค้าปลีกมีการแข่งขันสูง โดยเฉพาะกับ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Brand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ต่างประเทศขนาดใหญ่ที่มาเปิดตลาดในไทย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จุดขายของประเทศไทยลดลง ไม่ว่าจะเป็นต้นทุนแรงงานที่สูงขึ้น สินค้ามีต้นทุนการผลิตที่เพิ่มขึ้น ไม่มีผลประโยชน์ด้านภาษีนำเข้าระหว่างประเทศ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2" y="4725144"/>
            <a:ext cx="8784976" cy="17691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th-TH" sz="2400" b="1" u="sng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ปัจจัยบวก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เสื้อผ้ากีฬา มีการส่งออกไปประเทศอเมริกา ญี่ปุ่น เพิ่มขึ้น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ผ้าผืน เส้นใยประดิษฐ์  ผ้าลูกไม้ เส้นด้าย 100% และเส้นไหมดิบ มียอดขายจากประเทศญี่ปุ่นและยุโรปเพิ่มขึ้น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เส้นด้ายผ้ายืด มียอดการส่งออกเพิ่มขึ้นจากประเทศ เอเชีย,ยุโรป,ตะวันออกกลาง 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9" name="Picture 10" descr="Logo F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" y="6291433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8" y="6616280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93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7689" y="10729"/>
            <a:ext cx="7992641" cy="6385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Remarkable Statistics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7690" y="1052736"/>
            <a:ext cx="7992640" cy="498290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th-TH" b="1" dirty="0" smtClean="0"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จากสถิติปีการส่งออกสินค้าปี  </a:t>
            </a:r>
            <a:r>
              <a:rPr lang="en-US" b="1" dirty="0" smtClean="0"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2557</a:t>
            </a:r>
            <a:r>
              <a:rPr lang="en-US" b="1" dirty="0" smtClean="0">
                <a:effectLst/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:</a:t>
            </a:r>
            <a:endParaRPr lang="en-US" dirty="0">
              <a:effectLst/>
              <a:latin typeface="BrowalliaUPC" panose="020B0604020202020204" pitchFamily="34" charset="-34"/>
              <a:ea typeface="Times New Roman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ผู้ผลิต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HDDs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รายใหญ่ที่สุดของโลก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Times New Roman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ข้าว (ปริมาณ)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Calibri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รถบรรทุก (คัน)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Times New Roman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ยางพารา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Calibri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#2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สัปปะรดกระป๋อง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Calibri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น้ำตาล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Calibri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ยางรถยนต์ (มูลค่า)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Calibri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ชิ้นส่วนคอมพิวเตอร์ (มูลค่า)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Calibri"/>
              <a:cs typeface="BrowalliaUPC" panose="020B0604020202020204" pitchFamily="34" charset="-34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World’s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#7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imes New Roman"/>
                <a:cs typeface="BrowalliaUPC" panose="020B0604020202020204" pitchFamily="34" charset="-34"/>
              </a:rPr>
              <a:t>รถจักรยานยนต์ (มูลค่า)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Times New Roman"/>
              <a:cs typeface="BrowalliaUPC" panose="020B0604020202020204" pitchFamily="34" charset="-34"/>
            </a:endParaRPr>
          </a:p>
        </p:txBody>
      </p:sp>
      <p:pic>
        <p:nvPicPr>
          <p:cNvPr id="5" name="Picture 10" descr="Logo F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27254"/>
            <a:ext cx="681018" cy="5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57" y="6510538"/>
            <a:ext cx="2521857" cy="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12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1752</Words>
  <Application>Microsoft Office PowerPoint</Application>
  <PresentationFormat>นำเสนอทางหน้าจอ (4:3)</PresentationFormat>
  <Paragraphs>383</Paragraphs>
  <Slides>22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“ส่งเสริม SMEs ให้มีความเข้มแข็ง”</vt:lpstr>
      <vt:lpstr>ภาพนิ่ง 11</vt:lpstr>
      <vt:lpstr>“SME วาระแห่งชาติ”</vt:lpstr>
      <vt:lpstr>“SME วาระแห่งชาติ”</vt:lpstr>
      <vt:lpstr>“SME วาระแห่งชาติ”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Lenovo</cp:lastModifiedBy>
  <cp:revision>242</cp:revision>
  <dcterms:created xsi:type="dcterms:W3CDTF">2015-06-30T08:09:46Z</dcterms:created>
  <dcterms:modified xsi:type="dcterms:W3CDTF">2015-09-24T07:21:21Z</dcterms:modified>
</cp:coreProperties>
</file>