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2" r:id="rId3"/>
    <p:sldMasterId id="2147483714" r:id="rId4"/>
  </p:sldMasterIdLst>
  <p:notesMasterIdLst>
    <p:notesMasterId r:id="rId46"/>
  </p:notesMasterIdLst>
  <p:handoutMasterIdLst>
    <p:handoutMasterId r:id="rId47"/>
  </p:handoutMasterIdLst>
  <p:sldIdLst>
    <p:sldId id="257" r:id="rId5"/>
    <p:sldId id="451" r:id="rId6"/>
    <p:sldId id="461" r:id="rId7"/>
    <p:sldId id="339" r:id="rId8"/>
    <p:sldId id="405" r:id="rId9"/>
    <p:sldId id="421" r:id="rId10"/>
    <p:sldId id="333" r:id="rId11"/>
    <p:sldId id="432" r:id="rId12"/>
    <p:sldId id="435" r:id="rId13"/>
    <p:sldId id="424" r:id="rId14"/>
    <p:sldId id="431" r:id="rId15"/>
    <p:sldId id="436" r:id="rId16"/>
    <p:sldId id="437" r:id="rId17"/>
    <p:sldId id="452" r:id="rId18"/>
    <p:sldId id="353" r:id="rId19"/>
    <p:sldId id="428" r:id="rId20"/>
    <p:sldId id="429" r:id="rId21"/>
    <p:sldId id="457" r:id="rId22"/>
    <p:sldId id="456" r:id="rId23"/>
    <p:sldId id="455" r:id="rId24"/>
    <p:sldId id="391" r:id="rId25"/>
    <p:sldId id="408" r:id="rId26"/>
    <p:sldId id="409" r:id="rId27"/>
    <p:sldId id="439" r:id="rId28"/>
    <p:sldId id="442" r:id="rId29"/>
    <p:sldId id="460" r:id="rId30"/>
    <p:sldId id="440" r:id="rId31"/>
    <p:sldId id="445" r:id="rId32"/>
    <p:sldId id="458" r:id="rId33"/>
    <p:sldId id="448" r:id="rId34"/>
    <p:sldId id="396" r:id="rId35"/>
    <p:sldId id="395" r:id="rId36"/>
    <p:sldId id="397" r:id="rId37"/>
    <p:sldId id="398" r:id="rId38"/>
    <p:sldId id="399" r:id="rId39"/>
    <p:sldId id="462" r:id="rId40"/>
    <p:sldId id="453" r:id="rId41"/>
    <p:sldId id="416" r:id="rId42"/>
    <p:sldId id="449" r:id="rId43"/>
    <p:sldId id="463" r:id="rId44"/>
    <p:sldId id="406" r:id="rId45"/>
  </p:sldIdLst>
  <p:sldSz cx="9144000" cy="6858000" type="screen4x3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32EF29"/>
    <a:srgbClr val="002DB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10" autoAdjust="0"/>
  </p:normalViewPr>
  <p:slideViewPr>
    <p:cSldViewPr>
      <p:cViewPr varScale="1">
        <p:scale>
          <a:sx n="71" d="100"/>
          <a:sy n="71" d="100"/>
        </p:scale>
        <p:origin x="127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B4E77-D022-4022-82E7-FEDC54B943BA}" type="datetimeFigureOut">
              <a:rPr lang="th-TH" smtClean="0"/>
              <a:t>24/09/58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BAEF9-425C-41EF-88DA-6CC989534B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7179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FAAB4-A681-4043-A1FD-321BF9B890C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F5FC7-FDBC-4445-A9DB-3B96F4979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7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ขั้นตอนการดำเนินงาน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ชี้แจงให้หอการค้าทั่วประเทศเข้าใจรูปแบบการจัดการเรียนการสอน และขั้นตอนการร่วมมือในโครงการ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จับคู่ระหว่างสถานประกอบการ (สมาชิกหอการค้า) และสถานศึกษา โดยพิจารณาจากความต้องการร่วมกันในแต่ละพื้นที่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ลงนามความร่วมมือระหว่างหอการค้า  สถานประกอบการ และสถานศึกษา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สถานศึกษาจะเปิดรับสมัครนักศึกษาเข้าร่วมโครงการ โดยจะมีผู้ประกอบการร่วมคัดเลือก</a:t>
            </a:r>
          </a:p>
          <a:p>
            <a:pPr marL="0" lvl="0" indent="0">
              <a:buFont typeface="Arial" pitchFamily="34" charset="0"/>
              <a:buNone/>
            </a:pP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เริ่มทำการฝึกอาชีพตามข้อตกลงร่วมกัน โดยนักศึกษาจะใช้เวลาส่วนหนึ่งในสถานศึกษา  และเรียนภาคปฏิบัติในสถานประกอบการจริง สถานประกอบการที่เข้าร่วมโครงการจะได้รับสิทธิประโยชน์ ดังนี้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ได้กำลังคนที่มีสมรรถนะสอดคล้องตามความต้องการของสถานประกอบการ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ได้รับเครื่องราชอิสริยาภรณ์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สามารถนำค่าใช้จ่ายไปลดหย่อนภาษีได้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เท่า</a:t>
            </a:r>
          </a:p>
          <a:p>
            <a:pPr marL="0" indent="0">
              <a:buFont typeface="+mj-lt"/>
              <a:buNone/>
            </a:pPr>
            <a:endParaRPr lang="th-T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การลงนามความร่วมมือระหว่าง สำนักงานคณะกรรมการการอาชีวศึกษา  หอการค้าไทย และหอการค้าไทย</a:t>
            </a:r>
            <a:r>
              <a:rPr lang="en-US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เยอรมัน  และบริษัท น้ำตาลมิตรผล จำกัด (ในฐานะสถานประกอบการสมาชิกหอการค้าไทย) ในวันที่ </a:t>
            </a:r>
            <a:r>
              <a:rPr lang="en-US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หรือ </a:t>
            </a:r>
            <a:r>
              <a:rPr lang="en-US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พฤศจิกายน </a:t>
            </a:r>
            <a:r>
              <a:rPr lang="en-US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2557 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นี้ (รอยืนยันเลือกวันลงนาม</a:t>
            </a:r>
            <a:r>
              <a:rPr lang="th-TH" sz="18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</a:t>
            </a:r>
            <a:r>
              <a:rPr lang="th-TH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7E2B-1E02-4FF8-AD8A-47059BE28150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6242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7E2B-1E02-4FF8-AD8A-47059BE28150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824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อีกภาคเศรษฐกิจที่เป็นอนาคตของประเทศ  คือ </a:t>
            </a:r>
            <a:r>
              <a:rPr lang="th-TH" sz="1800" b="1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ภาคบริการ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th-TH" sz="18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ด้วยอัธยาศัยไมตรีที่ดีของคนไทย สร้างความประทับใจให้กับผู้คนทั่วโลก  เป็นจุดแข็งของธุรกิจบริการ 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โดยเฉพาะอย่างยิ่ง            ธุรกิจท่องเที่ยวและการโรงแรม  การประชุมและแสดงสินค้านานาชาติ หรือ </a:t>
            </a:r>
            <a:r>
              <a:rPr lang="en-US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“MICE”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รวมถึง     ธุรกิจบริการเพื่อสุขภาพ หรือ </a:t>
            </a:r>
            <a:r>
              <a:rPr lang="en-US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“Wellness”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เช่น โรงพยาบาล</a:t>
            </a:r>
            <a:r>
              <a:rPr lang="en-US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คลีนิค</a:t>
            </a:r>
            <a:r>
              <a:rPr lang="en-US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ธุรกิจเสริมความงาม  </a:t>
            </a:r>
            <a:r>
              <a:rPr lang="th-TH" sz="18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ซึ่งหากมีการพัฒนาบุคลากร  ยกระดับคุณภาพ  และมาตรฐานการบริการ  ให้เป็นระดับ       </a:t>
            </a:r>
            <a:r>
              <a:rPr lang="en-US" sz="18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Class</a:t>
            </a:r>
            <a:r>
              <a:rPr lang="th-TH" sz="18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ธุรกิจเหล่านี้  ก็จะเป็นอนาคตของเศรษฐกิจไทย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</a:t>
            </a:r>
            <a:endParaRPr lang="en-US" sz="18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D355E-28DA-4B04-9F49-ABC04645A9F2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9409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F5FC7-FDBC-4445-A9DB-3B96F49799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h-TH" sz="18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บริษัท ไทยเพรสซิเดนท์ฟู้ดส์ จำกัด (มหาชน)</a:t>
            </a:r>
            <a:r>
              <a:rPr lang="en-US" sz="18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ต้นแบบโครงการ </a:t>
            </a:r>
            <a:r>
              <a:rPr lang="en-US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บริษัท  ดูแล </a:t>
            </a:r>
            <a:r>
              <a:rPr lang="en-US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th-TH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ชุมชน   </a:t>
            </a:r>
            <a:r>
              <a:rPr lang="th-TH" sz="18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8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สนับสนุนกลุ่มเกษตรกรชาวไร่พริก 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ตำบล   ในจังหวัดอุบลราชธานี  (ตำบลหัวเรือ  อำเภอเมือง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ตำบลโพนแพง และตำบลหนองเหล่า อำเภอม่วงสามสิบ จังหวัดอุบลราชธานี) 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ให้การสนับสนุนเกษตรกรชาวไร่พริกแบบครบวงจร   ทั้งการให้ความรู้  เป็นที่ปรึกษาแนะนำวิธีการผลิต   สนับสนุนอุปกรณ์เครื่องมือที่จำเป็น 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เพิ่มคุณภาพและผลผลิตพริกแห้ง  ไปจนถึงการช่วยเหลือ ด้านการตลาด  ด้วยการรับซื้อผลผลิตในราคายุติธรรม  ทำให้เกษตรกรมีรายได้  และคุณภาพชีวิตที่ดีขึ้น  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7E2B-1E02-4FF8-AD8A-47059BE28150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863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นักธุรกิจรุ่นใหม่ หัวใจพอเพียง รุ่นที่ </a:t>
            </a:r>
            <a:r>
              <a:rPr lang="en-US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4CBC-607F-47D3-88FC-B8EF0A82324B}" type="slidenum">
              <a:rPr lang="th-TH" smtClean="0">
                <a:solidFill>
                  <a:prstClr val="black"/>
                </a:solidFill>
              </a:rPr>
              <a:pPr/>
              <a:t>28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13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F5FC7-FDBC-4445-A9DB-3B96F49799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27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 txBox="1">
            <a:spLocks noGrp="1"/>
          </p:cNvSpPr>
          <p:nvPr/>
        </p:nvSpPr>
        <p:spPr>
          <a:xfrm>
            <a:off x="3849899" y="9363009"/>
            <a:ext cx="2946189" cy="492212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3CD47AF-4C59-4D61-8A48-4FB2AEA6A3C7}" type="slidenum">
              <a:rPr lang="th-TH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th-TH" sz="1200">
              <a:latin typeface="+mn-lt"/>
              <a:cs typeface="+mn-cs"/>
            </a:endParaRP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49899" y="9363009"/>
            <a:ext cx="2946189" cy="4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C531F27-43E7-4898-84F0-5063884F6B2C}" type="slidenum">
              <a:rPr lang="en-US" sz="1200">
                <a:latin typeface="Calibri" pitchFamily="34" charset="0"/>
                <a:cs typeface="Cordia New" pitchFamily="34" charset="-34"/>
              </a:rPr>
              <a:pPr algn="r"/>
              <a:t>38</a:t>
            </a:fld>
            <a:endParaRPr lang="th-TH" sz="120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887" y="4682289"/>
            <a:ext cx="4983903" cy="44346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z="1800" b="1" smtClean="0">
                <a:cs typeface="Angsana New" pitchFamily="18" charset="-34"/>
              </a:rPr>
              <a:t>การนำเสนอประเด็นปัญหาในส่วนภูมิภาค</a:t>
            </a:r>
            <a:endParaRPr lang="th-TH" sz="1800" smtClean="0">
              <a:cs typeface="Angsana New" pitchFamily="18" charset="-34"/>
            </a:endParaRPr>
          </a:p>
          <a:p>
            <a:pPr eaLnBrk="1" hangingPunct="1">
              <a:spcBef>
                <a:spcPct val="0"/>
              </a:spcBef>
            </a:pPr>
            <a:r>
              <a:rPr lang="th-TH" sz="1800" smtClean="0">
                <a:cs typeface="Angsana New" pitchFamily="18" charset="-34"/>
              </a:rPr>
              <a:t>เมื่อผู้ประกอบการในท้องถิ่นมีปัญหา จะนำเรื่องเสนอต่อคณะกรรมการ จังหวัด หากที่ประชุมสามารถพิจารณาหาแนวทางแก้ไขได้ และอยู่ในอำนาจหน้าที่ของจังหวัด ก็สามารถดำเนินการไปได้ เพื่อให้เกิดผลในทางปฏิบัติ หากเป็นเรื่องที่อยู่นอกเหนืออำนาจหน้าที่ของจังหวัด  และมีหน่วยงานที่ดูแลรับผิดชอบอยู่แล้ว ให้คณะกรรมการ จังหวัดประสานงานกับหน่วยงานนั้นๆ แต่หากมีหลายหน่วยงานที่เกี่ยวข้อง ให้เสนอเรื่องต่อคณะกรรมการและเลขานุการในส่วนกลาง หรือผ่านทางสถาบันภาคเอกชน </a:t>
            </a:r>
            <a:r>
              <a:rPr lang="en-US" sz="1800" smtClean="0">
                <a:cs typeface="Angsana New" pitchFamily="18" charset="-34"/>
              </a:rPr>
              <a:t>3</a:t>
            </a:r>
            <a:r>
              <a:rPr lang="th-TH" sz="1800" smtClean="0">
                <a:cs typeface="Angsana New" pitchFamily="18" charset="-34"/>
              </a:rPr>
              <a:t> สถาบัน เพื่อพิจารณาต่อไป</a:t>
            </a:r>
            <a:endParaRPr lang="en-US" sz="1800" smtClean="0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28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E428-1FF9-4950-9E4D-C8D7E419C7E8}" type="datetime1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7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64963-B6B7-4D01-A421-79A7FA996DA2}" type="datetime1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6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D971-B761-4BB3-80D8-3955E91F3F64}" type="datetime1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11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57825"/>
            <a:ext cx="8785225" cy="876300"/>
          </a:xfrm>
          <a:ln w="12700"/>
        </p:spPr>
        <p:txBody>
          <a:bodyPr lIns="90488" tIns="44450" rIns="90488" bIns="44450"/>
          <a:lstStyle>
            <a:lvl1pPr marL="58738" indent="0" algn="ctr">
              <a:lnSpc>
                <a:spcPct val="80000"/>
              </a:lnSpc>
              <a:buFont typeface="Wingdings" pitchFamily="2" charset="2"/>
              <a:buNone/>
              <a:defRPr sz="200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3933825"/>
            <a:ext cx="7772400" cy="1470025"/>
          </a:xfrm>
        </p:spPr>
        <p:txBody>
          <a:bodyPr/>
          <a:lstStyle>
            <a:lvl1pPr>
              <a:defRPr sz="3400" i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0621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D0546-0F29-4591-9A18-C3559ED8E58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36742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ABE8D-5FE9-4047-BF50-B98C610A996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875635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481138"/>
            <a:ext cx="4006850" cy="4576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563" y="1481138"/>
            <a:ext cx="4008437" cy="4576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403DF-7084-4022-A28F-1C23DAAB58D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87426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67A69-39BC-4594-AD96-10684379DE16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6890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16A56-4F51-4F39-8A83-B932AE46F5B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817647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E6F4-378B-4C79-9A13-D45B0E4B396F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4826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4A4E6-B94F-468F-A1F3-0DC45324E0D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1090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7A27-7B0A-4DBD-8308-BAB16002E2BA}" type="datetime1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43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5A70-B8A5-4FB7-BA7F-6F1296073B7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44015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8B99E-0FA5-4C84-B211-AF8C2ABB4B7E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30799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2413" y="95250"/>
            <a:ext cx="2046287" cy="5962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1963" y="95250"/>
            <a:ext cx="5988050" cy="5962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6533A-487F-4740-BE47-3C0AD4CE952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35139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95250"/>
            <a:ext cx="8186737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481138"/>
            <a:ext cx="4006850" cy="4576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563" y="1481138"/>
            <a:ext cx="4008437" cy="4576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8DA79-394C-4FA5-BD5F-AEB6A76DBA9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3012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95250"/>
            <a:ext cx="8186737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481138"/>
            <a:ext cx="4006850" cy="4576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7563" y="1481138"/>
            <a:ext cx="4008437" cy="221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7563" y="3844925"/>
            <a:ext cx="4008437" cy="221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BCEF9-03FF-4D76-9D99-9378A746ACD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51403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95250"/>
            <a:ext cx="8186737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481138"/>
            <a:ext cx="8167687" cy="4576762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6039C-A17B-4575-BE68-78514C9729A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9059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95250"/>
            <a:ext cx="8186737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481138"/>
            <a:ext cx="8167687" cy="4576762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3B513-4388-4DA6-9B71-D39D3697122F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56430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1963" y="95250"/>
            <a:ext cx="8186737" cy="596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DC739-626B-4515-8A5C-75F8806FA90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09855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6CDDC9-EDEE-422B-BBB4-571F7017AAE9}" type="datetime1">
              <a:rPr lang="en-US" altLang="ja-JP" sz="2000" b="1" smtClean="0">
                <a:solidFill>
                  <a:srgbClr val="006699"/>
                </a:solidFill>
              </a:rPr>
              <a:t>9/24/2015</a:t>
            </a:fld>
            <a:endParaRPr lang="en-US" altLang="ja-JP" sz="2000" b="1">
              <a:solidFill>
                <a:srgbClr val="0066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000" b="1">
              <a:solidFill>
                <a:srgbClr val="0066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2345F160-E7B5-47C7-A592-D46E1476D9B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5969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C08D-9CCA-4663-9821-A51029FB3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6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B1A5-B528-4C6E-83B6-377C484A6866}" type="datetime1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08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A86E-237F-43DF-B8DD-E3987536D9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74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86DBD-C6E1-4A5C-ADD6-07D197B7CD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78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93BE-2B48-45C1-875C-F015B54489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77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FADF-4635-4DBC-A94F-C7E05765C3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31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B048-E0FC-4416-8A96-8D1B77523D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29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A283-DEBD-4FD3-A829-5DD44CEF2C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04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974-CB18-4C71-B237-32D9782195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59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720F-4060-4B50-AA36-A75ED75EC1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00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665E-3476-48F7-9A3A-F1E63AEC31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60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354A-9EDB-477D-AFA0-49FF2006AD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0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2F9A-E0BF-4E2A-B064-42BD1A2D9CE2}" type="datetime1">
              <a:rPr lang="en-US" smtClean="0"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17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7658" y="6230259"/>
            <a:ext cx="765626" cy="555171"/>
          </a:xfrm>
          <a:prstGeom prst="rect">
            <a:avLst/>
          </a:prstGeom>
        </p:spPr>
        <p:txBody>
          <a:bodyPr anchor="ctr"/>
          <a:lstStyle>
            <a:lvl1pPr algn="ctr">
              <a:defRPr sz="3600" b="1" i="0">
                <a:latin typeface="DilleniaUPC" pitchFamily="18" charset="-34"/>
                <a:cs typeface="DilleniaUPC" pitchFamily="18" charset="-34"/>
              </a:defRPr>
            </a:lvl1pPr>
          </a:lstStyle>
          <a:p>
            <a:pPr>
              <a:defRPr/>
            </a:pPr>
            <a:fld id="{236F2A76-AE1B-412C-B52F-4228D968E9E7}" type="slidenum">
              <a:rPr lang="th-TH" smtClean="0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51935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7658" y="6230259"/>
            <a:ext cx="765626" cy="555171"/>
          </a:xfrm>
          <a:prstGeom prst="rect">
            <a:avLst/>
          </a:prstGeom>
        </p:spPr>
        <p:txBody>
          <a:bodyPr anchor="ctr"/>
          <a:lstStyle>
            <a:lvl1pPr algn="ctr">
              <a:defRPr sz="3600" b="1" i="0">
                <a:latin typeface="DilleniaUPC" pitchFamily="18" charset="-34"/>
                <a:cs typeface="DilleniaUPC" pitchFamily="18" charset="-34"/>
              </a:defRPr>
            </a:lvl1pPr>
          </a:lstStyle>
          <a:p>
            <a:pPr>
              <a:defRPr/>
            </a:pPr>
            <a:fld id="{236F2A76-AE1B-412C-B52F-4228D968E9E7}" type="slidenum">
              <a:rPr lang="th-TH" smtClean="0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390036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505" y="163112"/>
            <a:ext cx="864704" cy="86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345" y="110104"/>
            <a:ext cx="768626" cy="86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09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18" y="150059"/>
            <a:ext cx="843764" cy="87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438" y="102584"/>
            <a:ext cx="785180" cy="92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628650" y="1086679"/>
            <a:ext cx="713381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228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82" y="93571"/>
            <a:ext cx="884452" cy="94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85" y="151743"/>
            <a:ext cx="772897" cy="88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94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46" y="96372"/>
            <a:ext cx="833778" cy="88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96148"/>
            <a:ext cx="730596" cy="82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628650" y="980661"/>
            <a:ext cx="71636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45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22" y="87198"/>
            <a:ext cx="808878" cy="90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50" y="87199"/>
            <a:ext cx="747172" cy="89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628650" y="980661"/>
            <a:ext cx="72518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63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53" y="151743"/>
            <a:ext cx="845615" cy="92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056" y="151519"/>
            <a:ext cx="772897" cy="92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628650" y="1073427"/>
            <a:ext cx="72518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451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58" y="125239"/>
            <a:ext cx="844458" cy="93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09" y="151743"/>
            <a:ext cx="786149" cy="88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11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854" y="59582"/>
            <a:ext cx="832146" cy="90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48" y="111396"/>
            <a:ext cx="743906" cy="7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1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C5C-B181-4B93-AB94-F218B3CE38BD}" type="datetime1">
              <a:rPr lang="en-US" smtClean="0"/>
              <a:t>9/24/2015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18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367" y="151743"/>
            <a:ext cx="737850" cy="83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62" y="151520"/>
            <a:ext cx="719888" cy="8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248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86" y="108845"/>
            <a:ext cx="792214" cy="87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636" y="108845"/>
            <a:ext cx="704150" cy="78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89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6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3A80-D8FB-449E-A072-C172508E2DAC}" type="datetime1">
              <a:rPr lang="en-US" smtClean="0"/>
              <a:t>9/24/2015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6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9E8-5A2D-4C87-A032-121F503E8EC6}" type="datetime1">
              <a:rPr lang="en-US" smtClean="0"/>
              <a:t>9/24/2015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43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3715E-3B90-45F0-8AAB-7FEEED530814}" type="datetime1">
              <a:rPr lang="en-US" smtClean="0"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4825-2851-439F-8D78-D995B1755172}" type="datetime1">
              <a:rPr lang="en-US" smtClean="0"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06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E581C-40C9-45A5-AFF3-C808E9985505}" type="datetime1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011E-22D3-4EF0-B31C-99C9F97B7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9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C Half Banner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Browallia New" pitchFamily="34" charset="-34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Browallia New" pitchFamily="34" charset="-34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Browallia New" pitchFamily="34" charset="-34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Browallia New" pitchFamily="34" charset="-34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Browall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Browall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Browall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Browall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Browall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th-TH" sz="1000" b="0" smtClean="0">
              <a:solidFill>
                <a:srgbClr val="006699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0" y="908050"/>
            <a:ext cx="9140825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000" b="1">
              <a:solidFill>
                <a:srgbClr val="006699"/>
              </a:solidFill>
              <a:latin typeface="Arial" pitchFamily="34" charset="0"/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481138"/>
            <a:ext cx="8167687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95250"/>
            <a:ext cx="81867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pitchFamily="34" charset="0"/>
                <a:cs typeface="Angsana New" pitchFamily="18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A3B028-671A-4C33-8D66-CFEF96E90F6C}" type="slidenum">
              <a:rPr lang="en-US" alt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 b="1"/>
          </a:p>
        </p:txBody>
      </p:sp>
    </p:spTree>
    <p:extLst>
      <p:ext uri="{BB962C8B-B14F-4D97-AF65-F5344CB8AC3E}">
        <p14:creationId xmlns:p14="http://schemas.microsoft.com/office/powerpoint/2010/main" val="361241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marL="58738" indent="-58738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marL="58738" indent="-58738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Browallia New" pitchFamily="34" charset="-34"/>
          <a:cs typeface="Browallia New" pitchFamily="34" charset="-34"/>
        </a:defRPr>
      </a:lvl2pPr>
      <a:lvl3pPr marL="58738" indent="-58738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Browallia New" pitchFamily="34" charset="-34"/>
          <a:cs typeface="Browallia New" pitchFamily="34" charset="-34"/>
        </a:defRPr>
      </a:lvl3pPr>
      <a:lvl4pPr marL="58738" indent="-58738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Browallia New" pitchFamily="34" charset="-34"/>
          <a:cs typeface="Browallia New" pitchFamily="34" charset="-34"/>
        </a:defRPr>
      </a:lvl4pPr>
      <a:lvl5pPr marL="58738" indent="-58738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Browallia New" pitchFamily="34" charset="-34"/>
          <a:cs typeface="Browallia New" pitchFamily="34" charset="-34"/>
        </a:defRPr>
      </a:lvl5pPr>
      <a:lvl6pPr marL="515938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Browallia New" pitchFamily="34" charset="-34"/>
          <a:cs typeface="Browallia New" pitchFamily="34" charset="-34"/>
        </a:defRPr>
      </a:lvl6pPr>
      <a:lvl7pPr marL="973138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Browallia New" pitchFamily="34" charset="-34"/>
          <a:cs typeface="Browallia New" pitchFamily="34" charset="-34"/>
        </a:defRPr>
      </a:lvl7pPr>
      <a:lvl8pPr marL="1430338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Browallia New" pitchFamily="34" charset="-34"/>
          <a:cs typeface="Browallia New" pitchFamily="34" charset="-34"/>
        </a:defRPr>
      </a:lvl8pPr>
      <a:lvl9pPr marL="1887538"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Browallia New" pitchFamily="34" charset="-34"/>
          <a:cs typeface="Browallia New" pitchFamily="34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§"/>
        <a:defRPr sz="2800" b="1">
          <a:solidFill>
            <a:srgbClr val="FF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Times New Roman" pitchFamily="18" charset="0"/>
        <a:buChar char="–"/>
        <a:defRPr sz="2400" b="1">
          <a:solidFill>
            <a:srgbClr val="00660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 New Roman" pitchFamily="18" charset="0"/>
        <a:buChar char="–"/>
        <a:defRPr sz="2000" b="1">
          <a:solidFill>
            <a:schemeClr val="accent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b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b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b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b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77686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rowallia New" pitchFamily="34" charset="-34"/>
                <a:cs typeface="Browallia New" pitchFamily="34" charset="-34"/>
              </a:defRPr>
            </a:lvl1pPr>
          </a:lstStyle>
          <a:p>
            <a:fld id="{EFA05452-1B88-4940-9840-071843D53B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rowallia New" pitchFamily="34" charset="-34"/>
                <a:cs typeface="Browallia New" pitchFamily="34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Browallia New" pitchFamily="34" charset="-34"/>
                <a:cs typeface="Browallia New" pitchFamily="34" charset="-34"/>
              </a:defRPr>
            </a:lvl1pPr>
          </a:lstStyle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95536" y="836712"/>
            <a:ext cx="74888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08" y="46211"/>
            <a:ext cx="576263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96" y="44624"/>
            <a:ext cx="6477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90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26" r:id="rId12"/>
    <p:sldLayoutId id="2147483727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70C0"/>
          </a:solidFill>
          <a:latin typeface="Browallia New" pitchFamily="34" charset="-34"/>
          <a:ea typeface="+mj-ea"/>
          <a:cs typeface="Browallia New" pitchFamily="34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BD971-E94C-4BB9-80B7-C00A963129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24/09/58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924D2-7DCC-4D3D-B0E2-C0DFBA38457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4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jpeg"/><Relationship Id="rId11" Type="http://schemas.openxmlformats.org/officeDocument/2006/relationships/image" Target="cid:image004.jpg@01CBE255.C8B2F520" TargetMode="External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8.gif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9.gif"/><Relationship Id="rId5" Type="http://schemas.openxmlformats.org/officeDocument/2006/relationships/hyperlink" Target="http://www.google.co.th/url?sa=i&amp;rct=j&amp;q=&amp;esrc=s&amp;frm=1&amp;source=images&amp;cd=&amp;cad=rja&amp;uact=8&amp;ved=0CAcQjRw&amp;url=http://oss101.ldd.go.th/web_th_soilseries/th_series_n.htm&amp;ei=fqbzVITdDJOeugTY_YDABA&amp;bvm=bv.87269000,d.c2E&amp;psig=AFQjCNGzcJLZeCvwuypTGBhvmoRmMItTKQ&amp;ust=1425340334130989" TargetMode="Externa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0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7"/>
          <p:cNvSpPr txBox="1">
            <a:spLocks noChangeArrowheads="1"/>
          </p:cNvSpPr>
          <p:nvPr/>
        </p:nvSpPr>
        <p:spPr bwMode="auto">
          <a:xfrm>
            <a:off x="451616" y="980728"/>
            <a:ext cx="8169329" cy="4339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th-TH" sz="48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การบรรยายเรื่อง</a:t>
            </a:r>
            <a:endParaRPr lang="en-US" sz="4800" b="1" dirty="0" smtClean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en-US" sz="48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“</a:t>
            </a:r>
            <a:r>
              <a:rPr lang="th-TH" sz="48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บทบาทความร่วมมือการค้า การลงทุน ท่องเที่ยว</a:t>
            </a:r>
            <a:r>
              <a:rPr lang="en-US" sz="48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”</a:t>
            </a:r>
          </a:p>
          <a:p>
            <a:pPr algn="ctr"/>
            <a:r>
              <a:rPr lang="th-TH" sz="4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โดย </a:t>
            </a:r>
          </a:p>
          <a:p>
            <a:pPr algn="ctr"/>
            <a:r>
              <a:rPr lang="th-TH" sz="4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คุณสมเกียรติ  อนุราษฎร์</a:t>
            </a:r>
            <a:endParaRPr lang="en-US" sz="4400" b="1" dirty="0" smtClean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sz="4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รองประธานกรรมการหอการค้า</a:t>
            </a:r>
            <a:r>
              <a:rPr lang="th-TH" sz="4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ไทย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ในการอบรมหลักสูตรการพัฒนาสมรรถนะผู้บริหารระดับสูงของกระทรวงมหาดไทย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24</a:t>
            </a:r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 กันยายน </a:t>
            </a:r>
            <a:r>
              <a:rPr lang="en-US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2558</a:t>
            </a:r>
            <a:endParaRPr lang="en-US" sz="2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39750" y="4437112"/>
            <a:ext cx="79930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3" descr="Description: logoหอการค้า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96830"/>
            <a:ext cx="1219696" cy="137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Description: logoสภาหอne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884" y="350061"/>
            <a:ext cx="1406845" cy="140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4CA49-FC54-410C-A3C1-9F7437B1E827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" y="5464395"/>
            <a:ext cx="4476453" cy="1393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127" y="5464394"/>
            <a:ext cx="1434297" cy="13936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91" b="19616"/>
          <a:stretch/>
        </p:blipFill>
        <p:spPr>
          <a:xfrm>
            <a:off x="5909424" y="5445224"/>
            <a:ext cx="3234576" cy="141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3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96" y="3927291"/>
            <a:ext cx="4698504" cy="2958093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44624"/>
            <a:ext cx="7373094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40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ด้านการค้าชายแดน/การค้าข้ามแดน</a:t>
            </a:r>
            <a:endParaRPr lang="th-TH" sz="44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7"/>
            <a:ext cx="4445496" cy="2958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9907"/>
            <a:ext cx="4445496" cy="2958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96" y="962664"/>
            <a:ext cx="4698504" cy="29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516732"/>
            <a:ext cx="4790365" cy="434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7" y="0"/>
            <a:ext cx="9144001" cy="381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688" y="3812184"/>
            <a:ext cx="4565566" cy="3057353"/>
          </a:xfrm>
          <a:prstGeom prst="rect">
            <a:avLst/>
          </a:prstGeom>
        </p:spPr>
      </p:pic>
      <p:sp>
        <p:nvSpPr>
          <p:cNvPr id="9" name="Slide Number Placeholder 6"/>
          <p:cNvSpPr txBox="1">
            <a:spLocks/>
          </p:cNvSpPr>
          <p:nvPr/>
        </p:nvSpPr>
        <p:spPr>
          <a:xfrm>
            <a:off x="8389257" y="6309320"/>
            <a:ext cx="678543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pPr algn="ctr"/>
              <a:t>11</a:t>
            </a:fld>
            <a:endParaRPr lang="en-US" sz="3600" b="1" dirty="0">
              <a:solidFill>
                <a:schemeClr val="tx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6381328"/>
            <a:ext cx="1994136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th-TH" sz="2400" b="1" dirty="0" smtClean="0">
                <a:latin typeface="DilleniaUPC" pitchFamily="18" charset="-34"/>
                <a:cs typeface="DilleniaUPC" pitchFamily="18" charset="-34"/>
              </a:rPr>
              <a:t>เอกอัครราชทูตออสเตรเลีย</a:t>
            </a:r>
            <a:endParaRPr lang="th-TH" sz="24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96" y="6389173"/>
            <a:ext cx="1644681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th-TH" sz="2400" b="1" dirty="0" smtClean="0">
                <a:latin typeface="DilleniaUPC" pitchFamily="18" charset="-34"/>
                <a:cs typeface="DilleniaUPC" pitchFamily="18" charset="-34"/>
              </a:rPr>
              <a:t>เอกอัครราชทูตอิหร่าน</a:t>
            </a:r>
            <a:endParaRPr lang="th-TH" sz="24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2996952"/>
            <a:ext cx="9143254" cy="153272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78000"/>
              </a:lnSpc>
            </a:pP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เชื่อมโยงความร่วมมือกับต่างประเทศ</a:t>
            </a:r>
          </a:p>
          <a:p>
            <a:pPr algn="ctr">
              <a:lnSpc>
                <a:spcPct val="78000"/>
              </a:lnSpc>
            </a:pP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หารือความร่วมมือด้านเศรษฐกิจ การค้า  การลงทุน   </a:t>
            </a:r>
          </a:p>
          <a:p>
            <a:pPr algn="ctr">
              <a:lnSpc>
                <a:spcPct val="78000"/>
              </a:lnSpc>
            </a:pP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และกระชับสัมพันธไมตรี กับภาครัฐและผู้ประกอบการต่างประเทศ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24" y="-27384"/>
            <a:ext cx="7949052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40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ด้านความร่วมมือกับองค์กรระหว่างประเทศ</a:t>
            </a:r>
            <a:endParaRPr lang="th-TH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SC_768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383" y="-37430"/>
            <a:ext cx="5300619" cy="3826470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96" y="0"/>
            <a:ext cx="4143248" cy="383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789040"/>
            <a:ext cx="9126003" cy="306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3573016"/>
            <a:ext cx="9105991" cy="1152128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th-TH" sz="48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สร้างความ</a:t>
            </a:r>
            <a:r>
              <a:rPr lang="th-TH" sz="48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เข้มแข็งให้เศรษฐกิจ</a:t>
            </a:r>
            <a:r>
              <a:rPr lang="th-TH" sz="48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ภูมิภาค </a:t>
            </a:r>
          </a:p>
          <a:p>
            <a:pPr>
              <a:lnSpc>
                <a:spcPct val="80000"/>
              </a:lnSpc>
            </a:pPr>
            <a:r>
              <a:rPr lang="th-TH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ลดความเหลื่อมล้ำ  นำประเทศสู่การเจริญเติบโต  อย่างยั่งยืน </a:t>
            </a:r>
            <a:endParaRPr lang="en-US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7" name="Slide Number Placeholder 6"/>
          <p:cNvSpPr txBox="1">
            <a:spLocks/>
          </p:cNvSpPr>
          <p:nvPr/>
        </p:nvSpPr>
        <p:spPr>
          <a:xfrm>
            <a:off x="8494486" y="6385519"/>
            <a:ext cx="649514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pPr algn="ctr"/>
              <a:t>12</a:t>
            </a:fld>
            <a:endParaRPr lang="en-US" sz="3600" b="1" dirty="0">
              <a:solidFill>
                <a:schemeClr val="tx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24" y="-27384"/>
            <a:ext cx="5140740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40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ด้านความร่วมมือกับภาครัฐ</a:t>
            </a:r>
            <a:endParaRPr lang="th-TH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31"/>
            <a:ext cx="9144000" cy="57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ฝีมือชน คนสร้างชาติ&quot; ยกร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37204"/>
            <a:ext cx="2504836" cy="127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5368125"/>
            <a:ext cx="2339752" cy="15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6"/>
          <p:cNvSpPr txBox="1">
            <a:spLocks/>
          </p:cNvSpPr>
          <p:nvPr/>
        </p:nvSpPr>
        <p:spPr>
          <a:xfrm>
            <a:off x="8532440" y="6309320"/>
            <a:ext cx="535360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pPr algn="ctr"/>
              <a:t>13</a:t>
            </a:fld>
            <a:endParaRPr lang="en-US" sz="36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2056" name="Picture 8" descr="http://www.amphoe.com/picture/65/1333127284Picture%2001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7" y="5564890"/>
            <a:ext cx="2160241" cy="130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836" y="5633928"/>
            <a:ext cx="2139172" cy="128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4248554"/>
            <a:ext cx="9171337" cy="1388650"/>
          </a:xfrm>
          <a:prstGeom prst="rect">
            <a:avLst/>
          </a:prstGeom>
          <a:solidFill>
            <a:srgbClr val="000099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78000"/>
              </a:lnSpc>
            </a:pPr>
            <a:r>
              <a:rPr lang="th-TH" sz="44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การ</a:t>
            </a:r>
            <a:r>
              <a:rPr lang="th-TH" sz="44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พัฒนาบุคลากรสายอาชีพ หรือกลุ่ม</a:t>
            </a:r>
            <a:r>
              <a:rPr lang="th-TH" sz="44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อาชีวศึกษา</a:t>
            </a:r>
          </a:p>
          <a:p>
            <a:pPr algn="ctr">
              <a:lnSpc>
                <a:spcPct val="78000"/>
              </a:lnSpc>
            </a:pPr>
            <a:r>
              <a:rPr lang="th-TH" sz="32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ด้วยการ</a:t>
            </a:r>
            <a:r>
              <a:rPr lang="th-TH" sz="3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จัดการศึกษารูปแบบอาชีวศึกษาทวิภาคี </a:t>
            </a:r>
            <a:endParaRPr lang="th-TH" sz="3200" b="1" dirty="0" smtClean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  <a:p>
            <a:pPr algn="ctr">
              <a:lnSpc>
                <a:spcPct val="78000"/>
              </a:lnSpc>
            </a:pPr>
            <a:r>
              <a:rPr lang="th-TH" sz="32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ระหว่าง</a:t>
            </a:r>
            <a:r>
              <a:rPr lang="th-TH" sz="3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หอการค้า </a:t>
            </a:r>
            <a:r>
              <a:rPr lang="en-US" sz="3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18 </a:t>
            </a:r>
            <a:r>
              <a:rPr lang="th-TH" sz="3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กลุ่มจังหวัด และคณะกรรมการอาชีวศึกษา </a:t>
            </a:r>
            <a:r>
              <a:rPr lang="th-TH" sz="32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 </a:t>
            </a:r>
            <a:endParaRPr lang="th-TH" sz="36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24" y="-27384"/>
            <a:ext cx="5140740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40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ด้านการศึกษา/อาชีพ</a:t>
            </a:r>
            <a:endParaRPr lang="th-TH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8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71" y="51239"/>
            <a:ext cx="7886700" cy="713466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0000CC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ยุทธศาสตร์เศรษฐกิจ</a:t>
            </a:r>
            <a:endParaRPr lang="en-US" sz="4400" dirty="0">
              <a:solidFill>
                <a:srgbClr val="0000CC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721" y="4629848"/>
            <a:ext cx="8610600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ภาค</a:t>
            </a:r>
            <a:r>
              <a:rPr lang="th-TH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การค้าและการผลิต  </a:t>
            </a:r>
            <a:r>
              <a:rPr lang="en-US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ยกระดับ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ประเทศไทยให้เป็น 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Trading Nation </a:t>
            </a:r>
            <a:endParaRPr lang="th-TH" sz="2400" b="1" dirty="0" smtClean="0">
              <a:solidFill>
                <a:srgbClr val="222222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ภาค</a:t>
            </a: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เกษตร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ลด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ความเหลื่อมล้ำของเกษตรกร โดยพัฒนาทั้ง 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Value Chain 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โดยนำความ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ต้องการของตลาดมาพัฒนาต้นน้ำ กลางน้ำ และปลาย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น้ำ</a:t>
            </a:r>
            <a:endParaRPr lang="en-US" sz="2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ภาค</a:t>
            </a: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บริการ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ส่งเสริม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ธุรกิจที่เกี่ยวเนื่องกับ การท่องเที่ยว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, Wellness,  Creative &amp; Digital </a:t>
            </a:r>
            <a:r>
              <a:rPr lang="en-US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Business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, Logistics, 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และการออกแบบ สถาปัตยกรรม</a:t>
            </a:r>
            <a:endParaRPr lang="th-TH" sz="2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114172" y="993781"/>
            <a:ext cx="2819400" cy="70702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660033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prstClr val="black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ยุทธศาสตร์เศรษฐกิจ</a:t>
            </a:r>
            <a:endParaRPr lang="th-TH" sz="2400" b="1" dirty="0">
              <a:solidFill>
                <a:prstClr val="black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</p:txBody>
      </p:sp>
      <p:sp>
        <p:nvSpPr>
          <p:cNvPr id="7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444448" y="2218003"/>
            <a:ext cx="2160000" cy="900000"/>
          </a:xfrm>
          <a:prstGeom prst="roundRect">
            <a:avLst>
              <a:gd name="adj" fmla="val 16667"/>
            </a:avLst>
          </a:prstGeom>
          <a:solidFill>
            <a:srgbClr val="00B050">
              <a:alpha val="20000"/>
            </a:srgbClr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Service Sector</a:t>
            </a:r>
            <a:endParaRPr lang="th-TH" sz="2400" b="1" dirty="0" smtClean="0">
              <a:solidFill>
                <a:prstClr val="white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กลุ่มธุรกิจบริการ</a:t>
            </a:r>
          </a:p>
        </p:txBody>
      </p:sp>
      <p:sp>
        <p:nvSpPr>
          <p:cNvPr id="8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276096" y="2240053"/>
            <a:ext cx="2160000" cy="900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Agriculture Sector</a:t>
            </a:r>
            <a:endParaRPr lang="th-TH" sz="2400" b="1" dirty="0" smtClean="0">
              <a:solidFill>
                <a:prstClr val="white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  <a:p>
            <a:pPr algn="ctr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กลุ่มธุรกิจเกษตรและอาหาร</a:t>
            </a:r>
          </a:p>
        </p:txBody>
      </p:sp>
      <p:sp>
        <p:nvSpPr>
          <p:cNvPr id="9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7504" y="2240053"/>
            <a:ext cx="2160000" cy="900000"/>
          </a:xfrm>
          <a:prstGeom prst="roundRect">
            <a:avLst>
              <a:gd name="adj" fmla="val 16667"/>
            </a:avLst>
          </a:prstGeom>
          <a:solidFill>
            <a:srgbClr val="0000CC">
              <a:alpha val="20000"/>
            </a:srgbClr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Trading Nation</a:t>
            </a:r>
            <a:endParaRPr lang="th-TH" sz="2400" b="1" dirty="0" smtClean="0">
              <a:solidFill>
                <a:prstClr val="white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กลุ่มธุรกิจการค้าและการผลิต</a:t>
            </a:r>
          </a:p>
        </p:txBody>
      </p:sp>
      <p:cxnSp>
        <p:nvCxnSpPr>
          <p:cNvPr id="20" name="Elbow Connector 19"/>
          <p:cNvCxnSpPr>
            <a:stCxn id="9" idx="0"/>
            <a:endCxn id="5" idx="2"/>
          </p:cNvCxnSpPr>
          <p:nvPr/>
        </p:nvCxnSpPr>
        <p:spPr>
          <a:xfrm rot="5400000" flipH="1" flipV="1">
            <a:off x="2586066" y="302247"/>
            <a:ext cx="539245" cy="333636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7" idx="0"/>
            <a:endCxn id="5" idx="2"/>
          </p:cNvCxnSpPr>
          <p:nvPr/>
        </p:nvCxnSpPr>
        <p:spPr>
          <a:xfrm rot="16200000" flipV="1">
            <a:off x="5765563" y="459118"/>
            <a:ext cx="517195" cy="300057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7744" y="3541747"/>
            <a:ext cx="8928752" cy="82335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Economic Foundation</a:t>
            </a:r>
          </a:p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black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โครงสร้างทางเศรษฐกิจ</a:t>
            </a:r>
          </a:p>
        </p:txBody>
      </p:sp>
      <p:sp>
        <p:nvSpPr>
          <p:cNvPr id="33" name="Down Arrow 32"/>
          <p:cNvSpPr/>
          <p:nvPr/>
        </p:nvSpPr>
        <p:spPr>
          <a:xfrm rot="10800000">
            <a:off x="899592" y="3172237"/>
            <a:ext cx="648072" cy="328771"/>
          </a:xfrm>
          <a:prstGeom prst="downArrow">
            <a:avLst/>
          </a:prstGeom>
          <a:noFill/>
          <a:ln>
            <a:solidFill>
              <a:schemeClr val="accent1">
                <a:shade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 rot="10800000">
            <a:off x="3995936" y="3172237"/>
            <a:ext cx="648072" cy="3287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 rot="10800000">
            <a:off x="7308304" y="3140968"/>
            <a:ext cx="648072" cy="328771"/>
          </a:xfrm>
          <a:prstGeom prst="downArrow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18860" y="1959406"/>
            <a:ext cx="5012" cy="273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36512" y="-11968"/>
            <a:ext cx="9144000" cy="6858001"/>
            <a:chOff x="-36512" y="-11968"/>
            <a:chExt cx="9144000" cy="6858001"/>
          </a:xfrm>
        </p:grpSpPr>
        <p:pic>
          <p:nvPicPr>
            <p:cNvPr id="7170" name="Picture 2" descr="Z:\S 57\ต่อต้านคอร์รัปชั่น คุณวิชัย\คณะทำงาน\ข้าว\ยุทธศาสตร์ข้าว V9\Slide7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11968"/>
              <a:ext cx="9144000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4644008" y="836712"/>
              <a:ext cx="1800200" cy="36004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/>
                <a:t>อาหารแปรรูป</a:t>
              </a:r>
              <a:endParaRPr lang="th-TH" sz="2000" b="1" dirty="0"/>
            </a:p>
          </p:txBody>
        </p:sp>
        <p:cxnSp>
          <p:nvCxnSpPr>
            <p:cNvPr id="4" name="Straight Arrow Connector 3"/>
            <p:cNvCxnSpPr>
              <a:endCxn id="2" idx="1"/>
            </p:cNvCxnSpPr>
            <p:nvPr/>
          </p:nvCxnSpPr>
          <p:spPr>
            <a:xfrm>
              <a:off x="4427984" y="1016732"/>
              <a:ext cx="21602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/>
            <p:cNvSpPr/>
            <p:nvPr/>
          </p:nvSpPr>
          <p:spPr>
            <a:xfrm>
              <a:off x="6804248" y="1772816"/>
              <a:ext cx="1800200" cy="36004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/>
                <a:t>เครื่องดื่ม</a:t>
              </a:r>
              <a:endParaRPr lang="th-TH" sz="2000" b="1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804248" y="1340768"/>
              <a:ext cx="1800200" cy="36004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/>
                <a:t>เครื่องสำอาง</a:t>
              </a:r>
              <a:endParaRPr lang="th-TH" sz="2000" b="1" dirty="0"/>
            </a:p>
          </p:txBody>
        </p:sp>
        <p:cxnSp>
          <p:nvCxnSpPr>
            <p:cNvPr id="9" name="Elbow Connector 8"/>
            <p:cNvCxnSpPr>
              <a:stCxn id="2" idx="3"/>
              <a:endCxn id="8" idx="1"/>
            </p:cNvCxnSpPr>
            <p:nvPr/>
          </p:nvCxnSpPr>
          <p:spPr>
            <a:xfrm>
              <a:off x="6444208" y="1016732"/>
              <a:ext cx="360040" cy="50405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16200000" flipH="1">
              <a:off x="6507739" y="1637277"/>
              <a:ext cx="432048" cy="180020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6832823" y="3284984"/>
              <a:ext cx="1656184" cy="36004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/>
                <a:t>ไบโอเคมี</a:t>
              </a:r>
              <a:endParaRPr lang="th-TH" sz="2000" b="1" dirty="0"/>
            </a:p>
          </p:txBody>
        </p:sp>
        <p:cxnSp>
          <p:nvCxnSpPr>
            <p:cNvPr id="19" name="Elbow Connector 18"/>
            <p:cNvCxnSpPr/>
            <p:nvPr/>
          </p:nvCxnSpPr>
          <p:spPr>
            <a:xfrm rot="16200000" flipH="1">
              <a:off x="7520613" y="2506135"/>
              <a:ext cx="1044116" cy="892671"/>
            </a:xfrm>
            <a:prstGeom prst="bentConnector4">
              <a:avLst>
                <a:gd name="adj1" fmla="val 3064"/>
                <a:gd name="adj2" fmla="val 125609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67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5" y="102665"/>
            <a:ext cx="4233973" cy="649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" name="Picture 171" descr="Z:\เพิ่มเกียรติ\แปลงนาวันที่ 4 ต.ค. 55\IMG_0016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716" y="3212976"/>
            <a:ext cx="4681535" cy="364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2" name="Picture 2" descr="Z:\เพิ่มเกียรติ\-ภาพ ผจก.หอจว.ไปแปลงนา 21-ก.ย-55\_DSC871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000" y="-13812"/>
            <a:ext cx="4670000" cy="27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Slide Number Placeholder 6"/>
          <p:cNvSpPr txBox="1">
            <a:spLocks/>
          </p:cNvSpPr>
          <p:nvPr/>
        </p:nvSpPr>
        <p:spPr>
          <a:xfrm>
            <a:off x="8418286" y="6333954"/>
            <a:ext cx="649514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pPr algn="ctr"/>
              <a:t>16</a:t>
            </a:fld>
            <a:endParaRPr lang="en-US" sz="36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1598159" y="50138"/>
            <a:ext cx="2037737" cy="52322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atin typeface="DilleniaUPC" pitchFamily="18" charset="-34"/>
                <a:cs typeface="DilleniaUPC" pitchFamily="18" charset="-34"/>
              </a:rPr>
              <a:t>ภาคเหนือ 15 จังหวัด</a:t>
            </a:r>
            <a:endParaRPr lang="en-US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179512" y="6218148"/>
            <a:ext cx="1789271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atin typeface="DilleniaUPC" pitchFamily="18" charset="-34"/>
                <a:cs typeface="DilleniaUPC" pitchFamily="18" charset="-34"/>
              </a:rPr>
              <a:t>ภาคใต้ 11 จังหวัด</a:t>
            </a:r>
          </a:p>
        </p:txBody>
      </p:sp>
      <p:pic>
        <p:nvPicPr>
          <p:cNvPr id="185" name="Picture 3" descr="C:\Documents and Settings\user\My Documents\------------งานเปิดฝ่ายกาฬาสินธุ์ ก.ค 55\IMG_0066 (2)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8"/>
          <a:stretch/>
        </p:blipFill>
        <p:spPr bwMode="auto">
          <a:xfrm>
            <a:off x="6811655" y="1916832"/>
            <a:ext cx="2332345" cy="1589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80" descr="Z:\เพิ่มเกียรติ\แปลงนาวันที่ 4 ต.ค. 55\IMG_0024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4474000" y="1988840"/>
            <a:ext cx="2335000" cy="1411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7" name="Rectangle 176"/>
          <p:cNvSpPr/>
          <p:nvPr/>
        </p:nvSpPr>
        <p:spPr>
          <a:xfrm>
            <a:off x="1979712" y="2564904"/>
            <a:ext cx="3504486" cy="52322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atin typeface="DilleniaUPC" pitchFamily="18" charset="-34"/>
                <a:cs typeface="DilleniaUPC" pitchFamily="18" charset="-34"/>
              </a:rPr>
              <a:t>ภาค</a:t>
            </a:r>
            <a:r>
              <a:rPr lang="th-TH" b="1" dirty="0" smtClean="0">
                <a:latin typeface="DilleniaUPC" pitchFamily="18" charset="-34"/>
                <a:cs typeface="DilleniaUPC" pitchFamily="18" charset="-34"/>
              </a:rPr>
              <a:t>กลาง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b="1" dirty="0" smtClean="0">
                <a:latin typeface="DilleniaUPC" pitchFamily="18" charset="-34"/>
                <a:cs typeface="DilleniaUPC" pitchFamily="18" charset="-34"/>
              </a:rPr>
              <a:t>/ ภาค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ตะวันออก</a:t>
            </a:r>
            <a:r>
              <a:rPr lang="en-US" b="1" dirty="0">
                <a:latin typeface="DilleniaUPC" pitchFamily="18" charset="-34"/>
                <a:cs typeface="DilleniaUPC" pitchFamily="18" charset="-34"/>
              </a:rPr>
              <a:t> 20 </a:t>
            </a:r>
            <a:r>
              <a:rPr lang="th-TH" b="1" dirty="0">
                <a:latin typeface="DilleniaUPC" pitchFamily="18" charset="-34"/>
                <a:cs typeface="DilleniaUPC" pitchFamily="18" charset="-34"/>
              </a:rPr>
              <a:t>จังหวัด</a:t>
            </a:r>
            <a:endParaRPr lang="en-US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71" name="Title 1"/>
          <p:cNvSpPr txBox="1">
            <a:spLocks/>
          </p:cNvSpPr>
          <p:nvPr/>
        </p:nvSpPr>
        <p:spPr>
          <a:xfrm>
            <a:off x="15974" y="3501008"/>
            <a:ext cx="9157621" cy="1296143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โครงการทำนา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ไร่ ได้เงิน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แสน (รายย่อย)</a:t>
            </a:r>
            <a:endParaRPr lang="th-TH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  <a:p>
            <a:pPr lvl="0">
              <a:lnSpc>
                <a:spcPct val="85000"/>
              </a:lnSpc>
              <a:spcBef>
                <a:spcPts val="0"/>
              </a:spcBef>
              <a:defRPr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(ครอบคลุมพื้นที่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6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7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จังหวัด  มี</a:t>
            </a: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ea typeface="Angsana New" pitchFamily="18" charset="-34"/>
                <a:cs typeface="DilleniaUPC" pitchFamily="18" charset="-34"/>
              </a:rPr>
              <a:t>เครือข่ายศูนย์เรียนรู้ </a:t>
            </a:r>
            <a:r>
              <a:rPr lang="en-US" sz="36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48 </a:t>
            </a: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ศูนย์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ทั่วประเทศ) 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484784"/>
            <a:ext cx="3369833" cy="52322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atin typeface="DilleniaUPC" pitchFamily="18" charset="-34"/>
                <a:cs typeface="DilleniaUPC" pitchFamily="18" charset="-34"/>
              </a:rPr>
              <a:t>ภาค</a:t>
            </a:r>
            <a:r>
              <a:rPr lang="th-TH" b="1" dirty="0" smtClean="0">
                <a:latin typeface="DilleniaUPC" pitchFamily="18" charset="-34"/>
                <a:cs typeface="DilleniaUPC" pitchFamily="18" charset="-34"/>
              </a:rPr>
              <a:t>ตะวันออกเฉียงเหนือ 20 จังหวัด</a:t>
            </a:r>
            <a:endParaRPr lang="en-US" b="1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187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929833" cy="55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6" descr="U:\Dep_Unit---(เพิ่มเกียรติ)\48.------1 บริษัท (ปี 2555)\-------------เชียงราย-อิสระฯ ส.ค 55\IMG_0195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476" y="4814529"/>
            <a:ext cx="3002597" cy="207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27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s://scontent-sin1-1.xx.fbcdn.net/hphotos-xfp1/t31.0-8/11235409_938064642918504_414672194151933129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3999" cy="49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" y="44624"/>
            <a:ext cx="9144000" cy="175432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 </a:t>
            </a:r>
            <a:endParaRPr lang="en-US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 </a:t>
            </a: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หอการค้าฯ 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 </a:t>
            </a: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สหกรณ์การเกษตร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05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71" y="51239"/>
            <a:ext cx="7886700" cy="713466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0000CC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ยุทธศาสตร์เศรษฐกิจ</a:t>
            </a:r>
            <a:endParaRPr lang="en-US" sz="4400" dirty="0">
              <a:solidFill>
                <a:srgbClr val="0000CC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721" y="4629848"/>
            <a:ext cx="8610600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ภาค</a:t>
            </a:r>
            <a:r>
              <a:rPr lang="th-TH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การค้าและการผลิต  </a:t>
            </a:r>
            <a:r>
              <a:rPr lang="en-US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ยกระดับ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ประเทศไทยให้เป็น 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Trading Nation </a:t>
            </a:r>
            <a:endParaRPr lang="th-TH" sz="2400" b="1" dirty="0" smtClean="0">
              <a:solidFill>
                <a:srgbClr val="222222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ภาค</a:t>
            </a: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เกษตร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ลด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ความเหลื่อมล้ำของเกษตรกร โดยพัฒนาทั้ง 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Value Chain 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โดยนำความ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ต้องการของตลาดมาพัฒนาต้นน้ำ กลางน้ำ และปลาย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น้ำ</a:t>
            </a:r>
            <a:endParaRPr lang="en-US" sz="2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ภาค</a:t>
            </a: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บริการ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ส่งเสริม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ธุรกิจที่เกี่ยวเนื่องกับ การท่องเที่ยว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, Wellness,  Creative &amp; Digital </a:t>
            </a:r>
            <a:r>
              <a:rPr lang="en-US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Business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, Logistics, 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และการออกแบบ สถาปัตยกรรม</a:t>
            </a:r>
            <a:endParaRPr lang="th-TH" sz="2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114172" y="993781"/>
            <a:ext cx="2819400" cy="70702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660033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prstClr val="black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ยุทธศาสตร์เศรษฐกิจ</a:t>
            </a:r>
            <a:endParaRPr lang="th-TH" sz="2400" b="1" dirty="0">
              <a:solidFill>
                <a:prstClr val="black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</p:txBody>
      </p:sp>
      <p:sp>
        <p:nvSpPr>
          <p:cNvPr id="7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444448" y="2218003"/>
            <a:ext cx="2160000" cy="90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Service Sector</a:t>
            </a:r>
            <a:endParaRPr lang="th-TH" sz="2400" b="1" dirty="0" smtClean="0">
              <a:solidFill>
                <a:prstClr val="white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กลุ่มธุรกิจบริการ</a:t>
            </a:r>
          </a:p>
        </p:txBody>
      </p:sp>
      <p:sp>
        <p:nvSpPr>
          <p:cNvPr id="8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275856" y="2240053"/>
            <a:ext cx="2160000" cy="900000"/>
          </a:xfrm>
          <a:prstGeom prst="roundRect">
            <a:avLst>
              <a:gd name="adj" fmla="val 16667"/>
            </a:avLst>
          </a:prstGeom>
          <a:solidFill>
            <a:srgbClr val="FF0000">
              <a:alpha val="20000"/>
            </a:srgbClr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Agriculture Sector</a:t>
            </a:r>
            <a:endParaRPr lang="th-TH" sz="2400" b="1" dirty="0" smtClean="0">
              <a:solidFill>
                <a:prstClr val="white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  <a:p>
            <a:pPr algn="ctr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กลุ่มธุรกิจเกษตรและอาหาร</a:t>
            </a:r>
          </a:p>
        </p:txBody>
      </p:sp>
      <p:sp>
        <p:nvSpPr>
          <p:cNvPr id="9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7504" y="2240053"/>
            <a:ext cx="2160000" cy="900000"/>
          </a:xfrm>
          <a:prstGeom prst="roundRect">
            <a:avLst>
              <a:gd name="adj" fmla="val 16667"/>
            </a:avLst>
          </a:prstGeom>
          <a:solidFill>
            <a:srgbClr val="0000CC">
              <a:alpha val="20000"/>
            </a:srgbClr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Trading Nation</a:t>
            </a:r>
            <a:endParaRPr lang="th-TH" sz="2400" b="1" dirty="0" smtClean="0">
              <a:solidFill>
                <a:prstClr val="white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กลุ่มธุรกิจการค้าและการผลิต</a:t>
            </a:r>
          </a:p>
        </p:txBody>
      </p:sp>
      <p:cxnSp>
        <p:nvCxnSpPr>
          <p:cNvPr id="20" name="Elbow Connector 19"/>
          <p:cNvCxnSpPr>
            <a:stCxn id="9" idx="0"/>
            <a:endCxn id="5" idx="2"/>
          </p:cNvCxnSpPr>
          <p:nvPr/>
        </p:nvCxnSpPr>
        <p:spPr>
          <a:xfrm rot="5400000" flipH="1" flipV="1">
            <a:off x="2586066" y="302247"/>
            <a:ext cx="539245" cy="333636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7" idx="0"/>
            <a:endCxn id="5" idx="2"/>
          </p:cNvCxnSpPr>
          <p:nvPr/>
        </p:nvCxnSpPr>
        <p:spPr>
          <a:xfrm rot="16200000" flipV="1">
            <a:off x="5765563" y="459118"/>
            <a:ext cx="517195" cy="300057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7744" y="3541747"/>
            <a:ext cx="8928752" cy="82335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Economic Foundation</a:t>
            </a:r>
          </a:p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black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โครงสร้างทางเศรษฐกิจ</a:t>
            </a:r>
          </a:p>
        </p:txBody>
      </p:sp>
      <p:sp>
        <p:nvSpPr>
          <p:cNvPr id="33" name="Down Arrow 32"/>
          <p:cNvSpPr/>
          <p:nvPr/>
        </p:nvSpPr>
        <p:spPr>
          <a:xfrm rot="10800000">
            <a:off x="899592" y="3172237"/>
            <a:ext cx="648072" cy="328771"/>
          </a:xfrm>
          <a:prstGeom prst="downArrow">
            <a:avLst/>
          </a:prstGeom>
          <a:noFill/>
          <a:ln>
            <a:solidFill>
              <a:schemeClr val="accent1">
                <a:shade val="50000"/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 rot="10800000">
            <a:off x="3995936" y="3172237"/>
            <a:ext cx="648072" cy="328771"/>
          </a:xfrm>
          <a:prstGeom prst="downArrow">
            <a:avLst/>
          </a:prstGeom>
          <a:noFill/>
          <a:ln>
            <a:solidFill>
              <a:schemeClr val="accent1">
                <a:shade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 rot="10800000">
            <a:off x="7308304" y="3140968"/>
            <a:ext cx="648072" cy="3287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18860" y="1959406"/>
            <a:ext cx="5012" cy="273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19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 descr="http://www.smallbusinessseo-tips.com/wp-content/uploads/2014/08/creative_agenc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95" y="1566984"/>
            <a:ext cx="4835245" cy="20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http://wpdevshed.com/wp-content/uploads/2014/02/wpdevshed-ecommerc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226" y="-17633"/>
            <a:ext cx="4499451" cy="37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cdn.news.o2.co.uk.s3.amazonaws.com/wp-content/uploads/2013/09/thinkbigblog-digitaleconomy_600x30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319866"/>
            <a:ext cx="5076056" cy="25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transform.in.th/wp-content/uploads/2010/11/header_p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96" y="44624"/>
            <a:ext cx="4255316" cy="183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://www.nexgenonlinesolutions.com/images/img/ecommerc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226" y="4328621"/>
            <a:ext cx="4469775" cy="25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6"/>
          <p:cNvSpPr txBox="1">
            <a:spLocks/>
          </p:cNvSpPr>
          <p:nvPr/>
        </p:nvSpPr>
        <p:spPr>
          <a:xfrm>
            <a:off x="8494486" y="6385521"/>
            <a:ext cx="649514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prstClr val="black"/>
                </a:solidFill>
                <a:latin typeface="DilleniaUPC" pitchFamily="18" charset="-34"/>
                <a:cs typeface="DilleniaUPC" pitchFamily="18" charset="-34"/>
              </a:rPr>
              <a:pPr algn="ctr"/>
              <a:t>19</a:t>
            </a:fld>
            <a:endParaRPr lang="en-US" sz="3600" b="1" dirty="0">
              <a:solidFill>
                <a:prstClr val="black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2850604"/>
            <a:ext cx="9173676" cy="1224951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sz="48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ธุรกิจสร้างสรรค์และธุรกิจดิจิตอล </a:t>
            </a:r>
          </a:p>
          <a:p>
            <a:pPr algn="ctr">
              <a:lnSpc>
                <a:spcPct val="80000"/>
              </a:lnSpc>
            </a:pPr>
            <a:r>
              <a:rPr lang="th-TH" sz="44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ธุรกิจใหม่ที่หอการค้าฯ ให้ความสนใจ สนับสนุนให้</a:t>
            </a:r>
            <a:r>
              <a:rPr lang="th-TH" sz="44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เข้มแข็ง</a:t>
            </a:r>
            <a:endParaRPr lang="en-US" sz="44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211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6686"/>
            <a:ext cx="8229600" cy="932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54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กรอบ</a:t>
            </a:r>
            <a:r>
              <a:rPr lang="th-TH" sz="54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การนำเสนอ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61584" y="6429028"/>
            <a:ext cx="2133600" cy="365125"/>
          </a:xfrm>
        </p:spPr>
        <p:txBody>
          <a:bodyPr/>
          <a:lstStyle/>
          <a:p>
            <a:fld id="{E70DC14A-D08D-40DB-A6D9-2EB0EF65DD37}" type="slidenum">
              <a:rPr lang="en-US" sz="2000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sz="20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3" descr="Description: logoหอการค้า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457" y="39657"/>
            <a:ext cx="858916" cy="96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escription: logoสภาหอne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12836"/>
            <a:ext cx="990707" cy="99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3894" y="1213781"/>
            <a:ext cx="8479539" cy="4990374"/>
          </a:xfrm>
          <a:solidFill>
            <a:schemeClr val="accent1">
              <a:lumMod val="75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514350" indent="-514350" algn="thaiDist"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มารู้จัก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หอการค้าฯ และเครือข่าย</a:t>
            </a:r>
            <a:endParaRPr lang="th-TH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514350" indent="-514350" algn="thaiDist"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ภารกิจ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ที่หอการค้า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ไทยและสภาหอการค้าแห่งประเทศไทย                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กำลัง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ดำเนินการตาม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นโยบายของหอการค้าฯ และเครือข่าย</a:t>
            </a:r>
            <a:endParaRPr lang="th-TH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514350" indent="-514350" algn="thaiDist"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นโยบายเศรษฐกิจ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เร่งด่วน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ที่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หอการค้า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ฯ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และ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เครือข่ายจะ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ขับเคลื่อนร่วมกับ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ภาครัฐตามนโยบายของรัฐบาล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(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ดร.สมคิด จาตุศรี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พิทักษ์</a:t>
            </a:r>
            <a:b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รอง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นายกรัฐมนตรี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)</a:t>
            </a:r>
          </a:p>
          <a:p>
            <a:pPr marL="514350" indent="-514350" algn="thaiDist">
              <a:buAutoNum type="arabicPeriod" startAt="4"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การขับเคลื่อนเศรษฐกิจในส่วนภูมิภาค</a:t>
            </a:r>
          </a:p>
          <a:p>
            <a:pPr marL="514350" indent="-514350" algn="thaiDist">
              <a:buAutoNum type="arabicPeriod" startAt="4"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กลไกลขับเคลื่อนการพัฒนา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เศรษฐกิจภายในเชิง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รุก</a:t>
            </a:r>
            <a:endParaRPr lang="th-TH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83568" y="836712"/>
            <a:ext cx="6336704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7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www.hermitagethailand.com/image/Home/BG_Mai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687" y="-47737"/>
            <a:ext cx="5252124" cy="312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wikalenda.com/images/business_kalenda_image/-164345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4" y="-27384"/>
            <a:ext cx="4644007" cy="31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181" y="4366265"/>
            <a:ext cx="4682318" cy="251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703" y="4365105"/>
            <a:ext cx="4488883" cy="250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2638075"/>
            <a:ext cx="2448272" cy="43088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th-TH" b="1" dirty="0" smtClean="0">
                <a:latin typeface="DilleniaUPC" pitchFamily="18" charset="-34"/>
                <a:cs typeface="DilleniaUPC" pitchFamily="18" charset="-34"/>
              </a:rPr>
              <a:t>ธุรกิจบริการการท่องเที่ยว</a:t>
            </a:r>
            <a:endParaRPr lang="th-TH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9" y="4366267"/>
            <a:ext cx="2372765" cy="43088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th-TH" b="1" dirty="0" smtClean="0">
                <a:latin typeface="DilleniaUPC" pitchFamily="18" charset="-34"/>
                <a:cs typeface="DilleniaUPC" pitchFamily="18" charset="-34"/>
              </a:rPr>
              <a:t>ธุรกิจบริการเพื่อสุขสภาพ</a:t>
            </a:r>
            <a:endParaRPr lang="th-TH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072700"/>
            <a:ext cx="9144000" cy="1364412"/>
          </a:xfrm>
          <a:prstGeom prst="rect">
            <a:avLst/>
          </a:prstGeom>
          <a:solidFill>
            <a:srgbClr val="000099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th-TH" sz="44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ยกระดับคุณภาพ </a:t>
            </a:r>
            <a:r>
              <a:rPr lang="th-TH" sz="44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 และ</a:t>
            </a:r>
            <a:r>
              <a:rPr lang="th-TH" sz="44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มาตรฐาน สู่ระดับ </a:t>
            </a:r>
            <a:r>
              <a:rPr lang="en-US" sz="44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World Class</a:t>
            </a:r>
            <a:r>
              <a:rPr lang="th-TH" sz="44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th-TH" sz="50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เพื่อให้ธุรกิจ</a:t>
            </a:r>
            <a:r>
              <a:rPr lang="th-TH" sz="50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บริการ เป็น</a:t>
            </a:r>
            <a:r>
              <a:rPr lang="th-TH" sz="50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อนาคตของเศรษฐกิจไทย</a:t>
            </a:r>
            <a:r>
              <a:rPr lang="th-TH" sz="5000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 </a:t>
            </a:r>
            <a:endParaRPr lang="en-US" sz="50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2" name="Slide Number Placeholder 6"/>
          <p:cNvSpPr txBox="1">
            <a:spLocks/>
          </p:cNvSpPr>
          <p:nvPr/>
        </p:nvSpPr>
        <p:spPr>
          <a:xfrm>
            <a:off x="8494486" y="6385521"/>
            <a:ext cx="649514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pPr algn="ctr"/>
              <a:t>20</a:t>
            </a:fld>
            <a:endParaRPr lang="en-US" sz="3600" b="1" dirty="0">
              <a:solidFill>
                <a:schemeClr val="tx1"/>
              </a:solidFill>
              <a:latin typeface="DilleniaUPC" pitchFamily="18" charset="-34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47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reverandandys.files.wordpress.com/2014/11/next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764704"/>
            <a:ext cx="914400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94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4784"/>
            <a:ext cx="9144000" cy="3024336"/>
          </a:xfrm>
          <a:ln w="19050">
            <a:noFill/>
          </a:ln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3.</a:t>
            </a:r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นโยบายเศรษฐกิจเร่งด่วนที่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หอการค้าฯ </a:t>
            </a:r>
            <a:b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</a:b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และ</a:t>
            </a:r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เครือข่ายจะขับเคลื่อนร่วมกับ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ภาครัฐ</a:t>
            </a:r>
            <a:b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</a:b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ตาม</a:t>
            </a:r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นโยบายของรัฐบาล 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/>
            </a:r>
            <a:b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</a:b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(</a:t>
            </a:r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ดร.สมคิด จาตุศรีพิทักษ์                                   รองนายกรัฐมนตรี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)</a:t>
            </a:r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/>
            </a:r>
            <a:br>
              <a:rPr lang="th-TH" sz="48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จากการประชุมหารือ</a:t>
            </a: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ดร.สมคิด  จาตุศรีพิทักษ์ รองนายกรัฐมนตรี และกระทรวงพาณิชย์</a:t>
            </a:r>
            <a:br>
              <a:rPr lang="th-TH" sz="2400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2400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เมื่อวันพุธที่ </a:t>
            </a:r>
            <a:r>
              <a:rPr lang="en-US" sz="2400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 </a:t>
            </a:r>
            <a:r>
              <a:rPr lang="th-TH" sz="2400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กันยายน </a:t>
            </a:r>
            <a:r>
              <a:rPr lang="en-US" sz="2400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2558 </a:t>
            </a:r>
            <a:r>
              <a:rPr lang="th-TH" sz="2400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ณ กระทรวงพาณิชย์</a:t>
            </a:r>
            <a:br>
              <a:rPr lang="th-TH" sz="2400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24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4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3600" dirty="0">
              <a:solidFill>
                <a:srgbClr val="00206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150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62987" cy="5329956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th-TH" altLang="th-TH" sz="4000" b="1" u="sng" dirty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ประเด็นเร่งด่วนที่ต้องดำเนินการ</a:t>
            </a:r>
            <a:r>
              <a:rPr lang="th-TH" altLang="th-TH" sz="4000" dirty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 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th-TH" sz="2400" dirty="0">
              <a:solidFill>
                <a:srgbClr val="00206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557213" indent="-557213">
              <a:spcBef>
                <a:spcPct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th-TH" altLang="th-TH" sz="40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แก้ไขปัญหาค่าครองชีพของประชาชน</a:t>
            </a:r>
          </a:p>
          <a:p>
            <a:pPr marL="557213" indent="-557213">
              <a:spcBef>
                <a:spcPct val="0"/>
              </a:spcBef>
              <a:buFont typeface="Arial" panose="020B0604020202020204" pitchFamily="34" charset="0"/>
              <a:buAutoNum type="arabicPeriod" startAt="2"/>
              <a:defRPr/>
            </a:pPr>
            <a:r>
              <a:rPr lang="th-TH" altLang="th-TH" sz="40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ขยายตลาดภายในประเทศ  และการสร้างความเข้มแข็งให้ชุมชนและท้องถิ่น</a:t>
            </a:r>
            <a:r>
              <a:rPr lang="en-US" altLang="th-TH" sz="40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</a:p>
          <a:p>
            <a:pPr marL="557213" indent="-557213">
              <a:spcBef>
                <a:spcPct val="0"/>
              </a:spcBef>
              <a:buFont typeface="Arial" panose="020B0604020202020204" pitchFamily="34" charset="0"/>
              <a:buAutoNum type="arabicPeriod" startAt="3"/>
              <a:defRPr/>
            </a:pPr>
            <a:r>
              <a:rPr lang="th-TH" altLang="th-TH" sz="4000" dirty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ดูแลราคาสินค้าเกษตรให้เป็นธรรมตามกลไกตลาด</a:t>
            </a:r>
            <a:endParaRPr lang="en-US" altLang="th-TH" sz="4000" dirty="0">
              <a:solidFill>
                <a:srgbClr val="00206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557213" indent="-557213">
              <a:spcBef>
                <a:spcPct val="0"/>
              </a:spcBef>
              <a:buFont typeface="Arial" panose="020B0604020202020204" pitchFamily="34" charset="0"/>
              <a:buAutoNum type="arabicPeriod" startAt="4"/>
              <a:defRPr/>
            </a:pPr>
            <a:r>
              <a:rPr lang="th-TH" altLang="th-TH" sz="4000" dirty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ผลักดันการส่งออก</a:t>
            </a:r>
            <a:endParaRPr lang="en-US" altLang="th-TH" sz="4000" dirty="0">
              <a:solidFill>
                <a:srgbClr val="00206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557213" indent="-557213">
              <a:spcBef>
                <a:spcPct val="0"/>
              </a:spcBef>
              <a:buFont typeface="Arial" panose="020B0604020202020204" pitchFamily="34" charset="0"/>
              <a:buAutoNum type="arabicPeriod" startAt="5"/>
              <a:defRPr/>
            </a:pPr>
            <a:r>
              <a:rPr lang="th-TH" altLang="th-TH" sz="4000" dirty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การสร้างผู้ประกอบการรายใหม่ และจัดตั้งกองทุนพัฒนา </a:t>
            </a:r>
            <a:r>
              <a:rPr lang="en-US" altLang="th-TH" sz="4000" dirty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SMEs </a:t>
            </a:r>
            <a:endParaRPr lang="th-TH" altLang="th-TH" sz="4000" dirty="0">
              <a:solidFill>
                <a:srgbClr val="00206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557213" indent="-557213">
              <a:spcBef>
                <a:spcPct val="0"/>
              </a:spcBef>
              <a:buFont typeface="Arial" panose="020B0604020202020204" pitchFamily="34" charset="0"/>
              <a:buAutoNum type="arabicPeriod"/>
              <a:defRPr/>
            </a:pPr>
            <a:endParaRPr lang="th-TH" altLang="th-TH" sz="4000" dirty="0">
              <a:solidFill>
                <a:srgbClr val="00206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557213" indent="-557213">
              <a:spcBef>
                <a:spcPct val="0"/>
              </a:spcBef>
              <a:buFont typeface="Arial" panose="020B0604020202020204" pitchFamily="34" charset="0"/>
              <a:buAutoNum type="arabicPeriod"/>
              <a:defRPr/>
            </a:pPr>
            <a:endParaRPr lang="th-TH" altLang="th-TH" sz="4000" dirty="0">
              <a:solidFill>
                <a:srgbClr val="00206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th-TH" altLang="th-TH" sz="4000" dirty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99972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9944"/>
          <a:stretch/>
        </p:blipFill>
        <p:spPr>
          <a:xfrm>
            <a:off x="-34507" y="-13568"/>
            <a:ext cx="5198862" cy="32099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54" y="0"/>
            <a:ext cx="3979645" cy="5805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b="15777"/>
          <a:stretch/>
        </p:blipFill>
        <p:spPr>
          <a:xfrm>
            <a:off x="5150474" y="4994920"/>
            <a:ext cx="3993525" cy="1863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5" y="3965857"/>
            <a:ext cx="5166180" cy="2901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6702" y="3196415"/>
            <a:ext cx="9144000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 “หอการค้าฯ รวมมิตร... หนูณิชย์... พาชิม”</a:t>
            </a:r>
            <a:endParaRPr lang="th-TH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24" y="-27384"/>
            <a:ext cx="7517004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40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การแก้ไขปัญหาค่าครองชีพของประชาชน</a:t>
            </a:r>
            <a:endParaRPr lang="th-TH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U:\Dep_Unit-----------(เพิ่มเกียรติ)\1.21-------สมัชชาปฏิรูประดับชาติ 24-26 มี.ค\บ. Expolink\ภาพประกอบ Board 1 บริษัท 1 ชุมชน - 1\4. โครงการผ้าฝ้ายย้อมคราม จ.สกลนคร\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1776" y="3987616"/>
            <a:ext cx="5507223" cy="285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4421" y="3987616"/>
            <a:ext cx="2100308" cy="28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U:\Dep_Unit-----------(เพิ่มเกียรติ)\1.21-------สมัชชาปฏิรูประดับชาติ 24-26 มี.ค\บ. Expolink\ภาพประกอบ Board 1 บริษัท 1 ชุมชน - 1\4. โครงการผ้าฝ้ายย้อมคราม จ.สกลนคร\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3" y="3991428"/>
            <a:ext cx="4323235" cy="285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035" y="0"/>
            <a:ext cx="4835965" cy="318986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" y="0"/>
            <a:ext cx="4595995" cy="318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9257" y="6308725"/>
            <a:ext cx="754743" cy="473075"/>
          </a:xfrm>
          <a:prstGeom prst="rect">
            <a:avLst/>
          </a:prstGeom>
          <a:noFill/>
        </p:spPr>
        <p:txBody>
          <a:bodyPr/>
          <a:lstStyle/>
          <a:p>
            <a:pPr algn="ctr"/>
            <a:fld id="{B6F15528-21DE-4FAA-801E-634DDDAF4B2B}" type="slidenum">
              <a:rPr lang="en-US" sz="3600" b="1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pPr algn="ctr"/>
              <a:t>25</a:t>
            </a:fld>
            <a:endParaRPr lang="en-US" sz="36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gray">
          <a:xfrm>
            <a:off x="4860032" y="2204864"/>
            <a:ext cx="4295844" cy="3600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th-TH" sz="2400" i="0" dirty="0">
                <a:solidFill>
                  <a:srgbClr val="000099"/>
                </a:solidFill>
                <a:effectLst/>
                <a:latin typeface="DilleniaUPC" pitchFamily="18" charset="-34"/>
                <a:cs typeface="DilleniaUPC" pitchFamily="18" charset="-34"/>
              </a:rPr>
              <a:t>โครงการพัฒนาระบบการผลิตพริก</a:t>
            </a:r>
            <a:r>
              <a:rPr lang="th-TH" sz="2400" i="0" dirty="0" smtClean="0">
                <a:solidFill>
                  <a:srgbClr val="000099"/>
                </a:solidFill>
                <a:effectLst/>
                <a:latin typeface="DilleniaUPC" pitchFamily="18" charset="-34"/>
                <a:cs typeface="DilleniaUPC" pitchFamily="18" charset="-34"/>
              </a:rPr>
              <a:t>แห้ง (อุบลราชธานี)</a:t>
            </a:r>
            <a:endParaRPr lang="th-TH" sz="2400" i="0" dirty="0">
              <a:solidFill>
                <a:srgbClr val="000099"/>
              </a:solidFill>
              <a:effectLst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2636912"/>
            <a:ext cx="9180512" cy="1350704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โครงการ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บริษัท ดูแล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ชุมชน</a:t>
            </a:r>
          </a:p>
          <a:p>
            <a:pPr indent="630238">
              <a:lnSpc>
                <a:spcPct val="85000"/>
              </a:lnSpc>
            </a:pP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(ปัจจุบันมี </a:t>
            </a:r>
            <a:r>
              <a:rPr lang="en-US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133 </a:t>
            </a: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โครงการ </a:t>
            </a:r>
            <a:r>
              <a:rPr lang="en-US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 69 </a:t>
            </a: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บริษัท  ดำเนินโครงการในพื้นที่ </a:t>
            </a:r>
            <a:r>
              <a:rPr lang="en-US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59 </a:t>
            </a: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จังหวัด</a:t>
            </a:r>
            <a:r>
              <a:rPr lang="th-TH" sz="32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)</a:t>
            </a:r>
            <a:endParaRPr lang="th-TH" sz="32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3" name="Slide Number Placeholder 6"/>
          <p:cNvSpPr txBox="1">
            <a:spLocks/>
          </p:cNvSpPr>
          <p:nvPr/>
        </p:nvSpPr>
        <p:spPr>
          <a:xfrm>
            <a:off x="8389257" y="6308725"/>
            <a:ext cx="754743" cy="4730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pPr algn="ctr"/>
              <a:t>25</a:t>
            </a:fld>
            <a:endParaRPr lang="en-US" sz="36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15" name="Picture 14" descr="malee22012552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055" y="4005064"/>
            <a:ext cx="911313" cy="2733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19317" y="6525344"/>
            <a:ext cx="2942459" cy="3144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HY견고딕" charset="0"/>
                <a:cs typeface="HY견고딕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th-TH" sz="2400" i="0" dirty="0" smtClean="0">
                <a:solidFill>
                  <a:srgbClr val="000099"/>
                </a:solidFill>
                <a:effectLst/>
                <a:latin typeface="DilleniaUPC" pitchFamily="18" charset="-34"/>
                <a:cs typeface="DilleniaUPC" pitchFamily="18" charset="-34"/>
              </a:rPr>
              <a:t>โครงการผ้าฝ้ายย้อมคราม (สกลนคร)</a:t>
            </a:r>
          </a:p>
        </p:txBody>
      </p:sp>
      <p:pic>
        <p:nvPicPr>
          <p:cNvPr id="18" name="Picture 2" descr="http://www.mama.co.th/images/logo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15" y="102146"/>
            <a:ext cx="1817390" cy="3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eading_TCC 1 Co 1 Chumchon Project.jpg"/>
          <p:cNvPicPr>
            <a:picLocks noChangeAspect="1" noChangeArrowheads="1"/>
          </p:cNvPicPr>
          <p:nvPr/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14" y="2708920"/>
            <a:ext cx="908696" cy="52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7323" y="-27384"/>
            <a:ext cx="7589013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</a:t>
            </a:r>
            <a:r>
              <a:rPr lang="th-TH" dirty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สร้างความเข้มแข็งให้กับชุมชนและท้องถิ่น</a:t>
            </a:r>
          </a:p>
        </p:txBody>
      </p:sp>
    </p:spTree>
    <p:extLst>
      <p:ext uri="{BB962C8B-B14F-4D97-AF65-F5344CB8AC3E}">
        <p14:creationId xmlns:p14="http://schemas.microsoft.com/office/powerpoint/2010/main" val="35695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20" y="4207735"/>
            <a:ext cx="4736036" cy="2650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7" y="4207735"/>
            <a:ext cx="4427983" cy="2730905"/>
          </a:xfrm>
          <a:prstGeom prst="rect">
            <a:avLst/>
          </a:prstGeom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021" y="4876"/>
            <a:ext cx="4736037" cy="306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7" y="0"/>
            <a:ext cx="4464496" cy="30689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0019" y="3043204"/>
            <a:ext cx="9172888" cy="1536190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th-TH" sz="54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- สินค้าเกษตรที่มี</a:t>
            </a:r>
            <a:r>
              <a:rPr lang="th-TH" sz="54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คุณภาพและมาตรฐาน</a:t>
            </a:r>
            <a:br>
              <a:rPr lang="th-TH" sz="54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sz="54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- การผลิตที่สมดุลกับตลาด</a:t>
            </a:r>
            <a:endParaRPr lang="en-US" sz="40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8" name="Slide Number Placeholder 6"/>
          <p:cNvSpPr txBox="1">
            <a:spLocks/>
          </p:cNvSpPr>
          <p:nvPr/>
        </p:nvSpPr>
        <p:spPr>
          <a:xfrm>
            <a:off x="8494486" y="6385521"/>
            <a:ext cx="649514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prstClr val="white"/>
                </a:solidFill>
                <a:latin typeface="DilleniaUPC" pitchFamily="18" charset="-34"/>
                <a:cs typeface="DilleniaUPC" pitchFamily="18" charset="-34"/>
              </a:rPr>
              <a:pPr algn="ctr"/>
              <a:t>26</a:t>
            </a:fld>
            <a:endParaRPr lang="en-US" sz="3600" b="1" dirty="0">
              <a:solidFill>
                <a:prstClr val="white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23" y="-27384"/>
            <a:ext cx="9173189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</a:t>
            </a:r>
            <a:r>
              <a:rPr lang="th-TH" dirty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ดูแลราคาสินค้าเกษตรให้เป็น</a:t>
            </a:r>
            <a:r>
              <a:rPr lang="th-TH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ธรรมตาม</a:t>
            </a:r>
            <a:r>
              <a:rPr lang="th-TH" dirty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กลไกตลาด</a:t>
            </a:r>
          </a:p>
        </p:txBody>
      </p:sp>
    </p:spTree>
    <p:extLst>
      <p:ext uri="{BB962C8B-B14F-4D97-AF65-F5344CB8AC3E}">
        <p14:creationId xmlns:p14="http://schemas.microsoft.com/office/powerpoint/2010/main" val="30259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99" y="3417807"/>
            <a:ext cx="5193843" cy="3448711"/>
          </a:xfrm>
          <a:prstGeom prst="rect">
            <a:avLst/>
          </a:prstGeom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555277"/>
            <a:ext cx="4764149" cy="331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670" y="-9631"/>
            <a:ext cx="376237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402966" cy="3587572"/>
          </a:xfrm>
          <a:prstGeom prst="rect">
            <a:avLst/>
          </a:prstGeom>
        </p:spPr>
      </p:pic>
      <p:sp>
        <p:nvSpPr>
          <p:cNvPr id="9" name="Slide Number Placeholder 6"/>
          <p:cNvSpPr txBox="1">
            <a:spLocks/>
          </p:cNvSpPr>
          <p:nvPr/>
        </p:nvSpPr>
        <p:spPr>
          <a:xfrm>
            <a:off x="8389257" y="6309320"/>
            <a:ext cx="678543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pPr algn="ctr"/>
              <a:t>27</a:t>
            </a:fld>
            <a:endParaRPr lang="en-US" sz="36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2658547"/>
            <a:ext cx="9143254" cy="182075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78000"/>
              </a:lnSpc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เชื่อมโยงนโยบายรัฐบาล ใน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คณะกรรมการพัฒนาการค้าระหว่างประเทศ (พกค.)</a:t>
            </a:r>
            <a:endParaRPr lang="th-TH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  <a:p>
            <a:pPr algn="ctr">
              <a:lnSpc>
                <a:spcPct val="78000"/>
              </a:lnSpc>
            </a:pP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หอการค้าฯ นำ</a:t>
            </a: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คณะนักธุรกิจไทยเยี่ยมเยือน </a:t>
            </a:r>
          </a:p>
          <a:p>
            <a:pPr algn="ctr">
              <a:lnSpc>
                <a:spcPct val="78000"/>
              </a:lnSpc>
            </a:pP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หารือความร่วมมือด้านเศรษฐกิจ  และกระชับ</a:t>
            </a:r>
            <a:r>
              <a:rPr lang="th-TH" sz="36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สัมพันธไมตรี  </a:t>
            </a:r>
            <a:endParaRPr lang="th-TH" sz="3600" b="1" dirty="0" smtClean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  <a:p>
            <a:pPr algn="ctr">
              <a:lnSpc>
                <a:spcPct val="78000"/>
              </a:lnSpc>
            </a:pP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กับผู้แทนรัฐบาล   หน่วยงานราชการ  และภาคธุรกิจใน</a:t>
            </a:r>
            <a:r>
              <a:rPr lang="th-TH" sz="36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ต่างประเทศ</a:t>
            </a:r>
            <a:endParaRPr lang="th-TH" sz="3600" b="1" dirty="0" smtClean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24" y="-27384"/>
            <a:ext cx="5363137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40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การผลักดันการส่งออก</a:t>
            </a:r>
            <a:endParaRPr lang="th-TH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8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956"/>
            <a:ext cx="4789442" cy="252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SC_341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3741" y="0"/>
            <a:ext cx="4428492" cy="2525586"/>
          </a:xfrm>
          <a:prstGeom prst="rect">
            <a:avLst/>
          </a:prstGeom>
        </p:spPr>
      </p:pic>
      <p:sp>
        <p:nvSpPr>
          <p:cNvPr id="13" name="Slide Number Placeholder 6"/>
          <p:cNvSpPr txBox="1">
            <a:spLocks/>
          </p:cNvSpPr>
          <p:nvPr/>
        </p:nvSpPr>
        <p:spPr>
          <a:xfrm>
            <a:off x="8418286" y="6333954"/>
            <a:ext cx="649514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prstClr val="black"/>
                </a:solidFill>
                <a:latin typeface="DilleniaUPC" pitchFamily="18" charset="-34"/>
                <a:cs typeface="DilleniaUPC" pitchFamily="18" charset="-34"/>
              </a:rPr>
              <a:pPr algn="ctr"/>
              <a:t>28</a:t>
            </a:fld>
            <a:endParaRPr lang="en-US" sz="3600" b="1" dirty="0">
              <a:solidFill>
                <a:prstClr val="black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3685269"/>
            <a:ext cx="9188745" cy="320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8494486" y="6385519"/>
            <a:ext cx="649514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prstClr val="white"/>
                </a:solidFill>
                <a:latin typeface="DilleniaUPC" pitchFamily="18" charset="-34"/>
                <a:cs typeface="DilleniaUPC" pitchFamily="18" charset="-34"/>
              </a:rPr>
              <a:pPr algn="ctr"/>
              <a:t>28</a:t>
            </a:fld>
            <a:endParaRPr lang="en-US" sz="3600" b="1" dirty="0">
              <a:solidFill>
                <a:prstClr val="white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51598" y="2492896"/>
            <a:ext cx="6092401" cy="1275634"/>
          </a:xfrm>
          <a:prstGeom prst="rect">
            <a:avLst/>
          </a:prstGeom>
          <a:solidFill>
            <a:srgbClr val="000099">
              <a:alpha val="9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th-TH" sz="52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สร้าง</a:t>
            </a:r>
            <a:r>
              <a:rPr lang="th-TH" sz="5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ผู้ประกอบการรุ่นใหม่ </a:t>
            </a:r>
            <a:r>
              <a:rPr lang="en-US" sz="52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“</a:t>
            </a:r>
            <a:r>
              <a:rPr lang="en-US" sz="5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YEC”</a:t>
            </a:r>
            <a:r>
              <a:rPr lang="th-TH" sz="5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  </a:t>
            </a:r>
            <a:endParaRPr lang="th-TH" sz="5200" b="1" dirty="0" smtClean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  <a:p>
            <a:pPr>
              <a:lnSpc>
                <a:spcPct val="80000"/>
              </a:lnSpc>
            </a:pPr>
            <a:r>
              <a:rPr lang="th-TH" sz="40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เป็น</a:t>
            </a:r>
            <a:r>
              <a:rPr lang="th-TH" sz="40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อนาคตของหอการค้า</a:t>
            </a:r>
            <a:r>
              <a:rPr lang="th-TH" sz="40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ฯ และประเทศต่อไป </a:t>
            </a:r>
            <a:endParaRPr lang="th-TH" sz="40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2492896"/>
            <a:ext cx="3096344" cy="127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324" y="-27384"/>
            <a:ext cx="6004836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40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การสร้างผู้ประกอบการรายใหม่</a:t>
            </a:r>
            <a:endParaRPr lang="th-TH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949272"/>
              </p:ext>
            </p:extLst>
          </p:nvPr>
        </p:nvGraphicFramePr>
        <p:xfrm>
          <a:off x="62776" y="3876065"/>
          <a:ext cx="9019410" cy="291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235"/>
                <a:gridCol w="1503235"/>
                <a:gridCol w="1503235"/>
                <a:gridCol w="1503235"/>
                <a:gridCol w="1503235"/>
                <a:gridCol w="1503235"/>
              </a:tblGrid>
              <a:tr h="29138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Build New Entrepreneurs</a:t>
                      </a:r>
                      <a:endParaRPr lang="th-TH" sz="2200" b="1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200" b="1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สร้างผู้ประกอบการใหม่</a:t>
                      </a:r>
                      <a:endParaRPr lang="en-US" sz="2200" b="1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>
                    <a:solidFill>
                      <a:srgbClr val="FFC00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SMEs Development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Program</a:t>
                      </a:r>
                      <a:endParaRPr lang="en-US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</a:p>
                    <a:p>
                      <a:r>
                        <a:rPr lang="th-TH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พัฒนาการจัดการธุรกิจ</a:t>
                      </a:r>
                      <a:endParaRPr lang="en-US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>
                    <a:solidFill>
                      <a:srgbClr val="FF0000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Marketing Plan</a:t>
                      </a:r>
                    </a:p>
                    <a:p>
                      <a:endParaRPr lang="th-TH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endParaRPr lang="th-TH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endParaRPr lang="en-US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r>
                        <a:rPr lang="th-TH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พัฒนาแผนการตลาด ตามแนวโน้มธุรกิจใหม่ๆ </a:t>
                      </a:r>
                      <a:endParaRPr lang="en-US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>
                    <a:solidFill>
                      <a:srgbClr val="00B0F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ASEAN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Expansion</a:t>
                      </a:r>
                      <a:endParaRPr lang="en-US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endParaRPr lang="th-TH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endParaRPr lang="en-US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r>
                        <a:rPr lang="th-TH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ขยายตลาดสู่ 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ASEAN</a:t>
                      </a: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>
                    <a:solidFill>
                      <a:srgbClr val="00B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SMEs Meets &amp; Networking</a:t>
                      </a:r>
                    </a:p>
                    <a:p>
                      <a:endParaRPr lang="th-TH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endParaRPr lang="en-US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r>
                        <a:rPr lang="th-TH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สร้างเครือข่ายและติดต่อธุรกิจ</a:t>
                      </a:r>
                      <a:endParaRPr lang="en-US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>
                    <a:solidFill>
                      <a:srgbClr val="FF33CC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Expert Mentoring&amp;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Incubation</a:t>
                      </a:r>
                      <a:endParaRPr lang="th-TH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 smtClean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r>
                        <a:rPr lang="th-TH" sz="2200" dirty="0" smtClean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บ่มเพาะและแนะนำโดยผู้เชี่ยวชาญทางธุรกิจ </a:t>
                      </a:r>
                      <a:endParaRPr lang="en-US" sz="2200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2777" y="1124744"/>
            <a:ext cx="9019409" cy="108125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68000"/>
              </a:lnSpc>
            </a:pPr>
            <a:endParaRPr lang="th-TH" b="1" dirty="0" smtClean="0">
              <a:solidFill>
                <a:prstClr val="white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lnSpc>
                <a:spcPct val="68000"/>
              </a:lnSpc>
            </a:pPr>
            <a:r>
              <a:rPr lang="th-TH" sz="4400" b="1" dirty="0" smtClean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วิสัยทัศน์</a:t>
            </a:r>
            <a:r>
              <a:rPr lang="en-US" sz="4400" b="1" dirty="0" smtClean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: </a:t>
            </a:r>
          </a:p>
          <a:p>
            <a:pPr>
              <a:lnSpc>
                <a:spcPct val="68000"/>
              </a:lnSpc>
            </a:pPr>
            <a:r>
              <a:rPr lang="th-TH" sz="3250" spc="-20" dirty="0" smtClean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เพิ่มพูนทักษะและเพิ่มขีดความสามารถใน</a:t>
            </a:r>
            <a:r>
              <a:rPr lang="th-TH" sz="3250" spc="-20" dirty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การ</a:t>
            </a:r>
            <a:r>
              <a:rPr lang="th-TH" sz="3250" spc="-20" dirty="0" smtClean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แข่งขันของผู้ประกอบการ </a:t>
            </a:r>
            <a:r>
              <a:rPr lang="en-US" sz="3250" spc="-20" dirty="0" smtClean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SMEs</a:t>
            </a:r>
            <a:endParaRPr lang="en-US" sz="3250" spc="-20" dirty="0">
              <a:solidFill>
                <a:prstClr val="white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1010" y="3140968"/>
            <a:ext cx="806614" cy="57606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1</a:t>
            </a:r>
            <a:endParaRPr lang="en-US" sz="40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93178" y="3140968"/>
            <a:ext cx="806614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2</a:t>
            </a:r>
            <a:endParaRPr lang="en-US" sz="40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05346" y="3140968"/>
            <a:ext cx="806614" cy="5760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3</a:t>
            </a:r>
            <a:endParaRPr lang="en-US" sz="40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917514" y="3140968"/>
            <a:ext cx="80661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4</a:t>
            </a:r>
            <a:endParaRPr lang="en-US" sz="40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67657" y="3140968"/>
            <a:ext cx="806614" cy="576064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5</a:t>
            </a:r>
            <a:endParaRPr lang="en-US" sz="40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84368" y="3140968"/>
            <a:ext cx="806614" cy="5760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6</a:t>
            </a:r>
            <a:endParaRPr lang="en-US" sz="40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2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8"/>
            <a:ext cx="1691680" cy="1117646"/>
          </a:xfrm>
        </p:spPr>
      </p:pic>
      <p:sp>
        <p:nvSpPr>
          <p:cNvPr id="15" name="TextBox 14"/>
          <p:cNvSpPr txBox="1"/>
          <p:nvPr/>
        </p:nvSpPr>
        <p:spPr>
          <a:xfrm>
            <a:off x="1835696" y="129406"/>
            <a:ext cx="5950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การจัดตั้ง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THAILAND SMEs CENTER</a:t>
            </a:r>
            <a:endParaRPr lang="th-TH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776" y="2276872"/>
            <a:ext cx="4027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พันธกิจหลัก 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6 </a:t>
            </a:r>
            <a:r>
              <a:rPr lang="th-TH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ประการ</a:t>
            </a:r>
            <a:endParaRPr lang="th-TH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02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484784"/>
            <a:ext cx="9144000" cy="36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en-US" sz="4800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1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. </a:t>
            </a:r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มารู้จัก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หอการค้าฯ และเครือข่าย </a:t>
            </a:r>
            <a:endParaRPr lang="th-TH" sz="4800" dirty="0">
              <a:solidFill>
                <a:srgbClr val="0000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JasmineUPC" pitchFamily="18" charset="-34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057400" cy="365125"/>
          </a:xfrm>
        </p:spPr>
        <p:txBody>
          <a:bodyPr/>
          <a:lstStyle/>
          <a:p>
            <a:fld id="{E70DC14A-D08D-40DB-A6D9-2EB0EF65DD37}" type="slidenum">
              <a:rPr lang="en-US" sz="1800" b="1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sz="1800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0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13" y="0"/>
            <a:ext cx="3905573" cy="68580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96000" endPos="65000" dist="50800" dir="5400000" sy="-100000" algn="bl" rotWithShape="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79325" y="1412776"/>
            <a:ext cx="8185348" cy="4387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en-US" sz="60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4. </a:t>
            </a:r>
            <a:r>
              <a:rPr lang="th-TH" sz="60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การขับเคลื่อน</a:t>
            </a:r>
            <a:r>
              <a:rPr lang="th-TH" sz="60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เศรษฐกิจ</a:t>
            </a:r>
            <a:br>
              <a:rPr lang="th-TH" sz="60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</a:br>
            <a:r>
              <a:rPr lang="th-TH" sz="60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ใน</a:t>
            </a:r>
            <a:r>
              <a:rPr lang="th-TH" sz="60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ส่วนภูมิภาค</a:t>
            </a:r>
            <a:endParaRPr lang="en-US" sz="6000" dirty="0" smtClean="0">
              <a:solidFill>
                <a:srgbClr val="00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JasmineUPC" pitchFamily="18" charset="-34"/>
            </a:endParaRPr>
          </a:p>
          <a:p>
            <a:pPr algn="ctr"/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โดย</a:t>
            </a:r>
          </a:p>
          <a:p>
            <a:pPr algn="ctr"/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จัดทำยุทธศาสตร์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เศรษฐกิจ</a:t>
            </a:r>
          </a:p>
          <a:p>
            <a:pPr algn="ctr"/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พื้นที่ภาค 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2020</a:t>
            </a:r>
            <a:endParaRPr lang="th-TH" sz="4800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7" y="76202"/>
            <a:ext cx="576263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74613"/>
            <a:ext cx="6477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4CA49-FC54-410C-A3C1-9F7437B1E827}" type="slidenum">
              <a:rPr lang="en-US" smtClean="0"/>
              <a:t>31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07506" y="980728"/>
            <a:ext cx="79930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51522" y="188640"/>
            <a:ext cx="7273925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ยุทธศาสตร์ “อีสาน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2020</a:t>
            </a: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”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185664"/>
            <a:ext cx="3000247" cy="217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lus 7"/>
          <p:cNvSpPr/>
          <p:nvPr/>
        </p:nvSpPr>
        <p:spPr>
          <a:xfrm>
            <a:off x="3131842" y="2271328"/>
            <a:ext cx="548749" cy="509600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3" descr="http://4.bp.blogspot.com/-Wkp20syeuO4/UDNgq8b588I/AAAAAAAAAVo/n7L6xI_29IE/s1600/%E0%B8%95%E0%B8%B0%E0%B8%A7%E0%B8%B1%E0%B8%99%E0%B8%AD%E0%B8%AD%E0%B8%81%E0%B9%80%E0%B8%89%E0%B8%B5%E0%B8%A2%E0%B8%87%E0%B9%80%E0%B8%AB%E0%B8%99%E0%B8%99%E0%B8%B7%E0%B8%A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196752"/>
            <a:ext cx="2304256" cy="2211426"/>
          </a:xfrm>
          <a:prstGeom prst="rect">
            <a:avLst/>
          </a:prstGeom>
          <a:noFill/>
        </p:spPr>
      </p:pic>
      <p:sp>
        <p:nvSpPr>
          <p:cNvPr id="18" name="Plus 17"/>
          <p:cNvSpPr/>
          <p:nvPr/>
        </p:nvSpPr>
        <p:spPr>
          <a:xfrm>
            <a:off x="6111485" y="2276872"/>
            <a:ext cx="548749" cy="509600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44208" y="1167137"/>
            <a:ext cx="283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มิติในการพัฒนาภาคอีสาน</a:t>
            </a:r>
            <a:endParaRPr lang="en-US" sz="24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4737" y="1556792"/>
            <a:ext cx="24837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การจัดการน้ำ</a:t>
            </a:r>
          </a:p>
          <a:p>
            <a:pPr marL="342900" indent="-342900">
              <a:buAutoNum type="arabicPeriod"/>
            </a:pP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การพัฒนาเกษตรกรรม</a:t>
            </a:r>
          </a:p>
          <a:p>
            <a:pPr marL="342900" indent="-342900">
              <a:buAutoNum type="arabicPeriod"/>
            </a:pP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การพัฒนาเศรษฐกิจ</a:t>
            </a:r>
          </a:p>
          <a:p>
            <a:pPr marL="342900" indent="-342900">
              <a:buAutoNum type="arabicPeriod"/>
            </a:pP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การพัฒนาสังคมเพื่อความยั่งยืน</a:t>
            </a:r>
            <a:endParaRPr lang="en-US" sz="24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" name="Isosceles Triangle 3"/>
          <p:cNvSpPr/>
          <p:nvPr/>
        </p:nvSpPr>
        <p:spPr>
          <a:xfrm rot="10800000">
            <a:off x="1403648" y="3495784"/>
            <a:ext cx="6460370" cy="437272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7989" y="4847474"/>
            <a:ext cx="8388315" cy="1754326"/>
          </a:xfrm>
          <a:prstGeom prst="rect">
            <a:avLst/>
          </a:prstGeom>
          <a:noFill/>
          <a:ln w="25400" cmpd="dbl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“เป็นศูนย์กลางเศรษฐกิจ การ</a:t>
            </a:r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ค้าการลงทุน </a:t>
            </a:r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การเกษตร และบริการ</a:t>
            </a:r>
          </a:p>
          <a:p>
            <a:pPr algn="ctr"/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เชื่อมโยงภูมิภาค และอนุภูมิภาค </a:t>
            </a:r>
          </a:p>
          <a:p>
            <a:pPr algn="ctr"/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สังคมเข้มแข็งอยู่ดี มีสุข และเป็นธรรมอย่างยั่นยืน”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323530" y="4089266"/>
            <a:ext cx="8317235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วิสัยทัศน์ ภาคอีสาน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8378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089" y="76783"/>
            <a:ext cx="576163" cy="65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263" y="75195"/>
            <a:ext cx="647588" cy="6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08280" y="981153"/>
            <a:ext cx="79916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52272" y="189203"/>
            <a:ext cx="7272662" cy="707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th-TH" sz="3999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ยุทธศาสตร์ “</a:t>
            </a:r>
            <a:r>
              <a:rPr lang="th-TH" sz="3999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ภาคเหนือ </a:t>
            </a:r>
            <a:r>
              <a:rPr lang="en-US" sz="3999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2020</a:t>
            </a:r>
            <a:r>
              <a:rPr lang="th-TH" sz="3999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”</a:t>
            </a:r>
            <a:endParaRPr lang="en-US" sz="3999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" y="1065052"/>
            <a:ext cx="2999726" cy="257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lus 7"/>
          <p:cNvSpPr/>
          <p:nvPr/>
        </p:nvSpPr>
        <p:spPr>
          <a:xfrm>
            <a:off x="3132091" y="2271529"/>
            <a:ext cx="548654" cy="509512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6111217" y="2277072"/>
            <a:ext cx="548654" cy="509512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43883" y="1167529"/>
            <a:ext cx="2839127" cy="46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มิติใน</a:t>
            </a:r>
            <a:r>
              <a:rPr lang="th-TH" sz="24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การพัฒนาเหนือ</a:t>
            </a:r>
            <a:endParaRPr lang="en-US" sz="2400" b="1" dirty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1404198" y="3946128"/>
            <a:ext cx="6459249" cy="437196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819912" y="4431353"/>
            <a:ext cx="8315791" cy="707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999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วิสัยทัศน์ “</a:t>
            </a:r>
            <a:r>
              <a:rPr lang="th-TH" sz="3999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ภาคเหนือ </a:t>
            </a:r>
            <a:r>
              <a:rPr lang="en-US" sz="3999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2020</a:t>
            </a:r>
            <a:r>
              <a:rPr lang="th-TH" sz="3999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”</a:t>
            </a:r>
            <a:endParaRPr lang="en-US" sz="3999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16" name="Picture 2" descr="http://oss101.ldd.go.th/web_th_soilseries/03_north/n_index/N_prov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926" y="902300"/>
            <a:ext cx="2113999" cy="304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24380" y="1557117"/>
            <a:ext cx="2483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l">
              <a:buFont typeface="Arial" pitchFamily="34" charset="0"/>
              <a:buAutoNum type="arabicPeriod"/>
            </a:pPr>
            <a:r>
              <a:rPr lang="th-TH" sz="20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การพัฒนาเศรษฐกิจ</a:t>
            </a:r>
          </a:p>
          <a:p>
            <a:pPr marL="342831" indent="-342831" algn="l">
              <a:buFont typeface="Arial" pitchFamily="34" charset="0"/>
              <a:buAutoNum type="arabicPeriod"/>
            </a:pPr>
            <a:r>
              <a:rPr lang="th-TH" sz="20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เกษตรกรรม</a:t>
            </a:r>
          </a:p>
          <a:p>
            <a:pPr marL="342831" indent="-342831" algn="l">
              <a:buFont typeface="Arial" pitchFamily="34" charset="0"/>
              <a:buAutoNum type="arabicPeriod"/>
            </a:pPr>
            <a:r>
              <a:rPr lang="th-TH" sz="20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การ</a:t>
            </a:r>
            <a:r>
              <a:rPr lang="th-TH" sz="20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ท่องเที่ยว</a:t>
            </a:r>
          </a:p>
          <a:p>
            <a:pPr marL="342831" indent="-342831" algn="l">
              <a:buAutoNum type="arabicPeriod"/>
            </a:pPr>
            <a:r>
              <a:rPr lang="th-TH" sz="20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การ</a:t>
            </a:r>
            <a:r>
              <a:rPr lang="th-TH" sz="2000" b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พัฒนาสังคม เพื่อความมั่นคง มั่งคัง ยั่งยืน</a:t>
            </a:r>
            <a:endParaRPr lang="en-US" sz="2000" b="1" dirty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0" y="5170562"/>
            <a:ext cx="8964488" cy="1211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3200" dirty="0" smtClean="0">
                <a:solidFill>
                  <a:srgbClr val="000099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ศูนย์กลางการเชื่อมโยงกับภูมิภาค </a:t>
            </a:r>
            <a:r>
              <a:rPr lang="en-US" sz="3200" dirty="0" smtClean="0">
                <a:solidFill>
                  <a:srgbClr val="000099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GMS </a:t>
            </a:r>
            <a:r>
              <a:rPr lang="th-TH" sz="3200" dirty="0" smtClean="0">
                <a:solidFill>
                  <a:srgbClr val="000099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ด้านการค้า การเกษตร การแปรรูป และ</a:t>
            </a:r>
          </a:p>
          <a:p>
            <a:pPr marL="0" indent="0" algn="ctr">
              <a:buNone/>
            </a:pPr>
            <a:r>
              <a:rPr lang="th-TH" sz="3200" b="1" dirty="0" smtClean="0">
                <a:solidFill>
                  <a:srgbClr val="000099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การท่องเที่ยว ภายใต้ความสมดุลด้านสิ่งแวดล้อม</a:t>
            </a:r>
            <a:endParaRPr lang="en-US" sz="3200" b="1" dirty="0">
              <a:solidFill>
                <a:srgbClr val="FF000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67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4CA49-FC54-410C-A3C1-9F7437B1E827}" type="slidenum">
              <a:rPr lang="en-US" smtClean="0"/>
              <a:t>33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43379" y="976301"/>
            <a:ext cx="599479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0979" y="162220"/>
            <a:ext cx="697003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ยุทธศาสตร์ “</a:t>
            </a:r>
            <a:r>
              <a:rPr lang="th-TH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ภาคกลาง 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2020</a:t>
            </a:r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”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7135"/>
            <a:ext cx="2250185" cy="217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lus 7"/>
          <p:cNvSpPr/>
          <p:nvPr/>
        </p:nvSpPr>
        <p:spPr>
          <a:xfrm>
            <a:off x="3491882" y="2271328"/>
            <a:ext cx="411562" cy="509600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5726614" y="2276872"/>
            <a:ext cx="411562" cy="509600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084890" y="1355311"/>
            <a:ext cx="305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มิติในการพัฒนาพื้นที่ภาคกลาง</a:t>
            </a:r>
            <a:endParaRPr lang="en-US" sz="24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8176" y="1816976"/>
            <a:ext cx="2852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การท่องเที่ยว</a:t>
            </a:r>
          </a:p>
          <a:p>
            <a:pPr marL="342900" indent="-342900">
              <a:buAutoNum type="arabicPeriod"/>
            </a:pP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เกษตรกรรม</a:t>
            </a:r>
          </a:p>
          <a:p>
            <a:pPr marL="342900" indent="-342900">
              <a:buAutoNum type="arabicPeriod"/>
            </a:pP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การพัฒนาเศรษฐกิจ</a:t>
            </a:r>
          </a:p>
          <a:p>
            <a:pPr marL="342900" indent="-342900">
              <a:buAutoNum type="arabicPeriod"/>
            </a:pP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การพัฒนาสังคม เพื่อความมั่นคง มั่งคัง ยั่งยืน</a:t>
            </a:r>
            <a:endParaRPr lang="en-US" sz="24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187536"/>
            <a:ext cx="9144000" cy="21740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“ </a:t>
            </a:r>
            <a:r>
              <a:rPr lang="th-TH" sz="4400" b="1" dirty="0" smtClean="0">
                <a:solidFill>
                  <a:schemeClr val="accent5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วิสัยทัศน์ </a:t>
            </a:r>
            <a:r>
              <a:rPr lang="th-TH" sz="4400" b="1" dirty="0">
                <a:solidFill>
                  <a:schemeClr val="accent5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ภาคกลาง 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2020 </a:t>
            </a:r>
            <a:r>
              <a:rPr lang="th-TH" sz="4400" b="1" dirty="0" smtClean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”</a:t>
            </a:r>
            <a:endParaRPr lang="en-US" sz="4400" b="1" dirty="0" smtClean="0">
              <a:solidFill>
                <a:srgbClr val="00206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“ ภาค</a:t>
            </a:r>
            <a:r>
              <a:rPr lang="th-TH" sz="2600" b="1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กลางเป็นแหล่งการค้า การผลิต และส่งออกผลผลิตทางการเกษตร ประมง </a:t>
            </a:r>
            <a:r>
              <a:rPr lang="th-TH" sz="2600" b="1" dirty="0" smtClean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อาหารที่</a:t>
            </a:r>
            <a:r>
              <a:rPr lang="th-TH" sz="2600" b="1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ได้มาตรฐาน และปลอดภัย อุตสาหกรรมที่ใช้เทคโนโลยีสูง สะอาด  เป็นแหล่งท่องเที่ยวเชิงสร้างสรรค์ด้านนิเวศ ประวัติศาสตร์ และวัฒนธรรม มุ่งพัฒนาทรัพยากรมนุษย์ ให้มีคุณภาพ และคุณธรรม พัฒนาสังคมและสิ่งแวดล้อมอย่าง</a:t>
            </a:r>
            <a:r>
              <a:rPr lang="th-TH" sz="2600" b="1" dirty="0" smtClean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ยั่งยืน </a:t>
            </a:r>
            <a:r>
              <a:rPr lang="th-TH" sz="3200" b="1" dirty="0" smtClean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”</a:t>
            </a:r>
            <a:endParaRPr lang="th-TH" sz="3200" b="1" dirty="0">
              <a:solidFill>
                <a:srgbClr val="FF000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14" name="Picture 2" descr="http://oss101.ldd.go.th/web_th_soilseries/01_central/c_index/C_prov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19" y="1142637"/>
            <a:ext cx="2858571" cy="2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88" y="12540"/>
            <a:ext cx="4752528" cy="89889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solidFill>
                  <a:schemeClr val="accent5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ยุทธศาสตร์ </a:t>
            </a:r>
            <a:r>
              <a:rPr lang="th-TH" sz="4400" b="1" dirty="0" smtClean="0">
                <a:solidFill>
                  <a:schemeClr val="accent5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ภาคตะวันออก 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2020</a:t>
            </a:r>
            <a:endParaRPr lang="th-TH" sz="4400" b="1" dirty="0">
              <a:solidFill>
                <a:schemeClr val="accent5">
                  <a:lumMod val="50000"/>
                </a:scheme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5032" y="810332"/>
            <a:ext cx="8057555" cy="2479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79512" y="1589617"/>
            <a:ext cx="5292080" cy="42974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วิสัยทัศน์ภาค</a:t>
            </a:r>
            <a:r>
              <a:rPr lang="th-TH" sz="3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ตะวันออก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“เป็นศูนย์กลางการผลิตเพื่อส่งออก 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        สินค้า</a:t>
            </a:r>
            <a:r>
              <a:rPr lang="th-TH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อุตสาหกรรม (เทคโนโลยี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ชั้นสูง) </a:t>
            </a:r>
          </a:p>
          <a:p>
            <a:pPr algn="ctr"/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สินค้าเกษตร เป็นประตูเศรษฐกิจ 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          และโล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จิสติกส์ </a:t>
            </a:r>
          </a:p>
          <a:p>
            <a:pPr algn="ctr"/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สู่ตลาดโลก (เขตเศรษฐกิจพิเศษ) 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         แหล่ง</a:t>
            </a:r>
            <a:r>
              <a:rPr lang="th-T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ท่องเที่ยวระดับโลก”</a:t>
            </a:r>
            <a:endParaRPr lang="th-TH" sz="3600" b="1" dirty="0">
              <a:solidFill>
                <a:schemeClr val="tx1">
                  <a:lumMod val="95000"/>
                  <a:lumOff val="5000"/>
                </a:scheme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endParaRPr lang="th-TH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20200" b="12358"/>
          <a:stretch/>
        </p:blipFill>
        <p:spPr>
          <a:xfrm>
            <a:off x="5537303" y="1589617"/>
            <a:ext cx="3499193" cy="43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432" y="72699"/>
            <a:ext cx="593215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181" y="31432"/>
            <a:ext cx="656143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72111" y="1124744"/>
            <a:ext cx="735650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62148" y="2420888"/>
            <a:ext cx="5661529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“ภาคใต้</a:t>
            </a:r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จะเป็นฐานการผลิต </a:t>
            </a:r>
            <a:endParaRPr lang="th-TH" sz="3600" b="1" dirty="0" smtClean="0">
              <a:solidFill>
                <a:schemeClr val="tx2">
                  <a:lumMod val="50000"/>
                </a:scheme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และ</a:t>
            </a:r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แปรรูปทางการเกษตร </a:t>
            </a:r>
            <a:endParaRPr lang="th-TH" sz="3600" b="1" dirty="0" smtClean="0">
              <a:solidFill>
                <a:schemeClr val="tx2">
                  <a:lumMod val="50000"/>
                </a:scheme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เป็น</a:t>
            </a:r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ศูนย์กลางการท่องเที่ยว การค้าชายแดน</a:t>
            </a:r>
          </a:p>
          <a:p>
            <a:pPr algn="ctr"/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ประตูเชื่อมโยงการขนส่งทางทะเลสู่ภูมิภาค (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Gateway) </a:t>
            </a:r>
            <a:endParaRPr lang="th-TH" sz="3600" b="1" dirty="0" smtClean="0">
              <a:solidFill>
                <a:schemeClr val="tx2">
                  <a:lumMod val="50000"/>
                </a:scheme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เพื่อ</a:t>
            </a:r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สร้างมูลค่าเพิ่มทางเศรษฐกิจ สังคม สิ่งแวดล้อม </a:t>
            </a:r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3600" b="1" dirty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ในสังคมที่น่าอยู่ สะดวก </a:t>
            </a:r>
            <a:r>
              <a:rPr lang="th-TH" sz="3600" b="1" dirty="0" smtClean="0">
                <a:solidFill>
                  <a:schemeClr val="tx2">
                    <a:lumMod val="50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ปลอดภัย”</a:t>
            </a:r>
            <a:endParaRPr lang="en-US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19713" y="1568986"/>
            <a:ext cx="786732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th-TH" sz="4000" b="1" dirty="0">
                <a:solidFill>
                  <a:srgbClr val="002060"/>
                </a:solidFill>
                <a:latin typeface="DilleniaUPC" pitchFamily="18" charset="-34"/>
                <a:cs typeface="DilleniaUPC" pitchFamily="18" charset="-34"/>
              </a:rPr>
              <a:t>ศักยภาพภาคใต้</a:t>
            </a:r>
            <a:endParaRPr lang="en-US" sz="4000" b="1" dirty="0">
              <a:solidFill>
                <a:srgbClr val="002060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84117" y="268395"/>
            <a:ext cx="7293422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ยุทธศาสตร์ </a:t>
            </a:r>
            <a:r>
              <a:rPr lang="th-TH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“ภาคใต้ 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2020</a:t>
            </a:r>
            <a:r>
              <a:rPr lang="th-TH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”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3074" name="Picture 2" descr="http://www.novabizz.com/Map/img/map_sou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59" y="2276872"/>
            <a:ext cx="3381375" cy="42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8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776864" cy="72008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3 </a:t>
            </a:r>
            <a:r>
              <a:rPr lang="th-TH" sz="32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ภารกิจหลัก ในการ</a:t>
            </a:r>
            <a:r>
              <a:rPr lang="th-TH" sz="32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ขับเคลื่อนเศรษฐกิจในส่วนภูมิภาค</a:t>
            </a:r>
            <a:endParaRPr lang="en-US" sz="3200" dirty="0">
              <a:solidFill>
                <a:srgbClr val="00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Jasmine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248" y="1600200"/>
            <a:ext cx="6635080" cy="4525963"/>
          </a:xfrm>
        </p:spPr>
        <p:txBody>
          <a:bodyPr>
            <a:noAutofit/>
          </a:bodyPr>
          <a:lstStyle/>
          <a:p>
            <a:pPr marL="514350" indent="-514350">
              <a:buAutoNum type="arabicParenR"/>
            </a:pP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การค้า การลงทุน และ</a:t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การค้าชายแดน</a:t>
            </a:r>
          </a:p>
          <a:p>
            <a:pPr marL="514350" indent="-514350">
              <a:buAutoNum type="arabicParenR"/>
            </a:pP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การเกษตร และอาหาร</a:t>
            </a:r>
          </a:p>
          <a:p>
            <a:pPr marL="514350" indent="-514350">
              <a:buAutoNum type="arabicParenR"/>
            </a:pP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การท่องเที่ยว และบริการ</a:t>
            </a: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1340768"/>
            <a:ext cx="8185348" cy="36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54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5</a:t>
            </a:r>
            <a:r>
              <a:rPr lang="th-TH" sz="54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. </a:t>
            </a:r>
            <a:r>
              <a:rPr lang="th-TH" sz="54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กลไกล</a:t>
            </a:r>
            <a:r>
              <a:rPr lang="th-TH" sz="54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ขับเคลื่อน</a:t>
            </a:r>
          </a:p>
          <a:p>
            <a:pPr algn="ctr"/>
            <a:r>
              <a:rPr lang="th-TH" sz="54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</a:t>
            </a:r>
            <a:r>
              <a:rPr lang="th-TH" sz="54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พัฒนา</a:t>
            </a:r>
            <a:r>
              <a:rPr lang="th-TH" sz="5400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เศรษฐกิจภายในเชิง</a:t>
            </a:r>
            <a:r>
              <a:rPr lang="th-TH" sz="5400" dirty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รุก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42767" y="233353"/>
            <a:ext cx="758573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5.1 การจัดตั้ง กกร.จังหวัด และการขับเคลื่อน</a:t>
            </a:r>
          </a:p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และ </a:t>
            </a:r>
            <a:r>
              <a:rPr lang="th-TH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กรอ. </a:t>
            </a:r>
            <a:r>
              <a:rPr lang="th-TH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จังหวัด/กลุ่ม</a:t>
            </a:r>
            <a:endParaRPr lang="th-TH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JasmineUPC" pitchFamily="18" charset="-34"/>
            </a:endParaRPr>
          </a:p>
        </p:txBody>
      </p:sp>
      <p:sp>
        <p:nvSpPr>
          <p:cNvPr id="45063" name="Freeform 3"/>
          <p:cNvSpPr>
            <a:spLocks/>
          </p:cNvSpPr>
          <p:nvPr/>
        </p:nvSpPr>
        <p:spPr bwMode="auto">
          <a:xfrm>
            <a:off x="6751138" y="1105214"/>
            <a:ext cx="1618033" cy="3483065"/>
          </a:xfrm>
          <a:custGeom>
            <a:avLst/>
            <a:gdLst>
              <a:gd name="T0" fmla="*/ 2147483647 w 1202"/>
              <a:gd name="T1" fmla="*/ 2147483647 h 2464"/>
              <a:gd name="T2" fmla="*/ 2147483647 w 1202"/>
              <a:gd name="T3" fmla="*/ 2147483647 h 2464"/>
              <a:gd name="T4" fmla="*/ 2147483647 w 1202"/>
              <a:gd name="T5" fmla="*/ 2147483647 h 2464"/>
              <a:gd name="T6" fmla="*/ 2147483647 w 1202"/>
              <a:gd name="T7" fmla="*/ 2147483647 h 2464"/>
              <a:gd name="T8" fmla="*/ 2147483647 w 1202"/>
              <a:gd name="T9" fmla="*/ 2147483647 h 2464"/>
              <a:gd name="T10" fmla="*/ 2147483647 w 1202"/>
              <a:gd name="T11" fmla="*/ 2147483647 h 2464"/>
              <a:gd name="T12" fmla="*/ 2147483647 w 1202"/>
              <a:gd name="T13" fmla="*/ 2147483647 h 2464"/>
              <a:gd name="T14" fmla="*/ 2147483647 w 1202"/>
              <a:gd name="T15" fmla="*/ 2147483647 h 24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02"/>
              <a:gd name="T25" fmla="*/ 0 h 2464"/>
              <a:gd name="T26" fmla="*/ 1202 w 1202"/>
              <a:gd name="T27" fmla="*/ 2464 h 24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02" h="2464">
                <a:moveTo>
                  <a:pt x="461" y="226"/>
                </a:moveTo>
                <a:cubicBezTo>
                  <a:pt x="348" y="354"/>
                  <a:pt x="408" y="831"/>
                  <a:pt x="415" y="1043"/>
                </a:cubicBezTo>
                <a:cubicBezTo>
                  <a:pt x="422" y="1255"/>
                  <a:pt x="574" y="1345"/>
                  <a:pt x="506" y="1496"/>
                </a:cubicBezTo>
                <a:cubicBezTo>
                  <a:pt x="438" y="1647"/>
                  <a:pt x="14" y="1791"/>
                  <a:pt x="7" y="1950"/>
                </a:cubicBezTo>
                <a:cubicBezTo>
                  <a:pt x="0" y="2109"/>
                  <a:pt x="280" y="2464"/>
                  <a:pt x="461" y="2449"/>
                </a:cubicBezTo>
                <a:cubicBezTo>
                  <a:pt x="642" y="2434"/>
                  <a:pt x="990" y="2222"/>
                  <a:pt x="1096" y="1859"/>
                </a:cubicBezTo>
                <a:cubicBezTo>
                  <a:pt x="1202" y="1496"/>
                  <a:pt x="1202" y="544"/>
                  <a:pt x="1096" y="272"/>
                </a:cubicBezTo>
                <a:cubicBezTo>
                  <a:pt x="990" y="0"/>
                  <a:pt x="574" y="98"/>
                  <a:pt x="461" y="226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064" name="Oval 5"/>
          <p:cNvSpPr>
            <a:spLocks noChangeArrowheads="1"/>
          </p:cNvSpPr>
          <p:nvPr/>
        </p:nvSpPr>
        <p:spPr bwMode="auto">
          <a:xfrm>
            <a:off x="5807657" y="1837641"/>
            <a:ext cx="1414479" cy="139733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Calibri" pitchFamily="34" charset="0"/>
              <a:cs typeface="JasmineUPC" pitchFamily="18" charset="-34"/>
            </a:endParaRPr>
          </a:p>
        </p:txBody>
      </p:sp>
      <p:sp>
        <p:nvSpPr>
          <p:cNvPr id="45065" name="Oval 6"/>
          <p:cNvSpPr>
            <a:spLocks noChangeArrowheads="1"/>
          </p:cNvSpPr>
          <p:nvPr/>
        </p:nvSpPr>
        <p:spPr bwMode="auto">
          <a:xfrm>
            <a:off x="617767" y="1304833"/>
            <a:ext cx="1145549" cy="11316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Calibri" pitchFamily="34" charset="0"/>
              <a:cs typeface="JasmineUPC" pitchFamily="18" charset="-34"/>
            </a:endParaRPr>
          </a:p>
        </p:txBody>
      </p:sp>
      <p:sp>
        <p:nvSpPr>
          <p:cNvPr id="45066" name="Oval 7"/>
          <p:cNvSpPr>
            <a:spLocks noChangeArrowheads="1"/>
          </p:cNvSpPr>
          <p:nvPr/>
        </p:nvSpPr>
        <p:spPr bwMode="auto">
          <a:xfrm>
            <a:off x="7465806" y="1398772"/>
            <a:ext cx="674552" cy="60032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Calibri" pitchFamily="34" charset="0"/>
              <a:cs typeface="JasmineUPC" pitchFamily="18" charset="-34"/>
            </a:endParaRPr>
          </a:p>
        </p:txBody>
      </p:sp>
      <p:sp>
        <p:nvSpPr>
          <p:cNvPr id="45067" name="Oval 8"/>
          <p:cNvSpPr>
            <a:spLocks noChangeArrowheads="1"/>
          </p:cNvSpPr>
          <p:nvPr/>
        </p:nvSpPr>
        <p:spPr bwMode="auto">
          <a:xfrm>
            <a:off x="7693134" y="2650797"/>
            <a:ext cx="606205" cy="59885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Calibri" pitchFamily="34" charset="0"/>
              <a:cs typeface="JasmineUPC" pitchFamily="18" charset="-34"/>
            </a:endParaRPr>
          </a:p>
        </p:txBody>
      </p:sp>
      <p:sp>
        <p:nvSpPr>
          <p:cNvPr id="45068" name="Oval 9"/>
          <p:cNvSpPr>
            <a:spLocks noChangeArrowheads="1"/>
          </p:cNvSpPr>
          <p:nvPr/>
        </p:nvSpPr>
        <p:spPr bwMode="auto">
          <a:xfrm>
            <a:off x="7011783" y="3461017"/>
            <a:ext cx="1000180" cy="59885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1400" b="1">
                <a:solidFill>
                  <a:schemeClr val="bg1"/>
                </a:solidFill>
                <a:latin typeface="Browallia New" pitchFamily="34" charset="-34"/>
                <a:cs typeface="JasmineUPC" pitchFamily="18" charset="-34"/>
              </a:rPr>
              <a:t>ส. ธนาคาร</a:t>
            </a:r>
            <a:endParaRPr lang="en-US" sz="1400" b="1">
              <a:solidFill>
                <a:schemeClr val="bg1"/>
              </a:solidFill>
              <a:latin typeface="Browallia New" pitchFamily="34" charset="-34"/>
              <a:cs typeface="JasmineUPC" pitchFamily="18" charset="-34"/>
            </a:endParaRPr>
          </a:p>
        </p:txBody>
      </p:sp>
      <p:sp>
        <p:nvSpPr>
          <p:cNvPr id="45069" name="AutoShape 10"/>
          <p:cNvSpPr>
            <a:spLocks noChangeArrowheads="1"/>
          </p:cNvSpPr>
          <p:nvPr/>
        </p:nvSpPr>
        <p:spPr bwMode="auto">
          <a:xfrm>
            <a:off x="3112420" y="1837641"/>
            <a:ext cx="1684894" cy="864528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imes New Roman" pitchFamily="18" charset="0"/>
                <a:cs typeface="JasmineUPC" pitchFamily="18" charset="-34"/>
              </a:rPr>
              <a:t>กรอ</a:t>
            </a:r>
            <a:r>
              <a:rPr lang="th-TH" sz="6600" b="1" dirty="0">
                <a:solidFill>
                  <a:schemeClr val="bg1"/>
                </a:solidFill>
                <a:latin typeface="Times New Roman" pitchFamily="18" charset="0"/>
                <a:cs typeface="JasmineUPC" pitchFamily="18" charset="-34"/>
              </a:rPr>
              <a:t>.</a:t>
            </a:r>
            <a:endParaRPr lang="en-US" sz="6600" b="1" dirty="0">
              <a:solidFill>
                <a:schemeClr val="bg1"/>
              </a:solidFill>
              <a:latin typeface="Times New Roman" pitchFamily="18" charset="0"/>
              <a:cs typeface="JasmineUPC" pitchFamily="18" charset="-34"/>
            </a:endParaRPr>
          </a:p>
        </p:txBody>
      </p:sp>
      <p:sp>
        <p:nvSpPr>
          <p:cNvPr id="45070" name="AutoShape 11"/>
          <p:cNvSpPr>
            <a:spLocks noChangeArrowheads="1"/>
          </p:cNvSpPr>
          <p:nvPr/>
        </p:nvSpPr>
        <p:spPr bwMode="auto">
          <a:xfrm>
            <a:off x="3144654" y="5019204"/>
            <a:ext cx="1439359" cy="86452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Browallia New" pitchFamily="34" charset="-34"/>
                <a:cs typeface="JasmineUPC" pitchFamily="18" charset="-34"/>
              </a:rPr>
              <a:t>กรอ.</a:t>
            </a:r>
            <a:endParaRPr lang="en-US" sz="2400" b="1" dirty="0" smtClean="0">
              <a:solidFill>
                <a:schemeClr val="bg1"/>
              </a:solidFill>
              <a:latin typeface="Browallia New" pitchFamily="34" charset="-34"/>
              <a:cs typeface="JasmineUPC" pitchFamily="18" charset="-34"/>
            </a:endParaRP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Browallia New" pitchFamily="34" charset="-34"/>
                <a:cs typeface="JasmineUPC" pitchFamily="18" charset="-34"/>
              </a:rPr>
              <a:t>จังหวัด/กลุ่ม</a:t>
            </a:r>
            <a:r>
              <a:rPr lang="en-US" sz="2400" b="1" dirty="0" smtClean="0">
                <a:solidFill>
                  <a:schemeClr val="bg1"/>
                </a:solidFill>
                <a:latin typeface="Browallia New" pitchFamily="34" charset="-34"/>
                <a:cs typeface="JasmineUPC" pitchFamily="18" charset="-34"/>
              </a:rPr>
              <a:t> </a:t>
            </a:r>
            <a:endParaRPr lang="en-US" sz="2400" b="1" dirty="0">
              <a:solidFill>
                <a:schemeClr val="bg1"/>
              </a:solidFill>
              <a:latin typeface="Browallia New" pitchFamily="34" charset="-34"/>
              <a:cs typeface="JasmineUPC" pitchFamily="18" charset="-34"/>
            </a:endParaRPr>
          </a:p>
        </p:txBody>
      </p:sp>
      <p:sp>
        <p:nvSpPr>
          <p:cNvPr id="45071" name="Line 12"/>
          <p:cNvSpPr>
            <a:spLocks noChangeShapeType="1"/>
          </p:cNvSpPr>
          <p:nvPr/>
        </p:nvSpPr>
        <p:spPr bwMode="auto">
          <a:xfrm>
            <a:off x="4000927" y="2703637"/>
            <a:ext cx="0" cy="232938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072" name="Text Box 13"/>
          <p:cNvSpPr txBox="1">
            <a:spLocks noChangeArrowheads="1"/>
          </p:cNvSpPr>
          <p:nvPr/>
        </p:nvSpPr>
        <p:spPr bwMode="auto">
          <a:xfrm>
            <a:off x="705445" y="1504453"/>
            <a:ext cx="1127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imes New Roman" pitchFamily="18" charset="0"/>
                <a:cs typeface="JasmineUPC" pitchFamily="18" charset="-34"/>
              </a:rPr>
              <a:t>รัฐบาล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JasmineUPC" pitchFamily="18" charset="-34"/>
              </a:rPr>
              <a:t> </a:t>
            </a:r>
            <a:endParaRPr lang="en-US" sz="3200" dirty="0">
              <a:solidFill>
                <a:schemeClr val="bg1"/>
              </a:solidFill>
              <a:latin typeface="Tahoma" pitchFamily="34" charset="0"/>
              <a:cs typeface="JasmineUPC" pitchFamily="18" charset="-34"/>
            </a:endParaRPr>
          </a:p>
        </p:txBody>
      </p:sp>
      <p:sp>
        <p:nvSpPr>
          <p:cNvPr id="45073" name="Line 14"/>
          <p:cNvSpPr>
            <a:spLocks noChangeShapeType="1"/>
          </p:cNvSpPr>
          <p:nvPr/>
        </p:nvSpPr>
        <p:spPr bwMode="auto">
          <a:xfrm>
            <a:off x="1796558" y="2054527"/>
            <a:ext cx="1315861" cy="1148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074" name="Text Box 15"/>
          <p:cNvSpPr txBox="1">
            <a:spLocks noChangeArrowheads="1"/>
          </p:cNvSpPr>
          <p:nvPr/>
        </p:nvSpPr>
        <p:spPr bwMode="auto">
          <a:xfrm>
            <a:off x="6011905" y="1878512"/>
            <a:ext cx="11592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cs typeface="JasmineUPC" pitchFamily="18" charset="-34"/>
              </a:rPr>
              <a:t>กกร.</a:t>
            </a:r>
            <a:endParaRPr lang="en-US" sz="4000" b="1" dirty="0">
              <a:solidFill>
                <a:schemeClr val="bg1"/>
              </a:solidFill>
              <a:latin typeface="Angsana New" pitchFamily="18" charset="-34"/>
              <a:cs typeface="JasmineUPC" pitchFamily="18" charset="-34"/>
            </a:endParaRPr>
          </a:p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cs typeface="JasmineUPC" pitchFamily="18" charset="-34"/>
              </a:rPr>
              <a:t>กลาง</a:t>
            </a:r>
            <a:r>
              <a:rPr lang="en-US" sz="4000" b="1" dirty="0" smtClean="0">
                <a:solidFill>
                  <a:schemeClr val="bg1"/>
                </a:solidFill>
                <a:latin typeface="Angsana New" pitchFamily="18" charset="-34"/>
                <a:cs typeface="JasmineUPC" pitchFamily="18" charset="-34"/>
              </a:rPr>
              <a:t> </a:t>
            </a:r>
            <a:endParaRPr lang="en-US" sz="3600" b="1" dirty="0">
              <a:solidFill>
                <a:schemeClr val="bg1"/>
              </a:solidFill>
              <a:latin typeface="Angsana New" pitchFamily="18" charset="-34"/>
              <a:cs typeface="JasmineUPC" pitchFamily="18" charset="-34"/>
            </a:endParaRPr>
          </a:p>
        </p:txBody>
      </p:sp>
      <p:sp>
        <p:nvSpPr>
          <p:cNvPr id="45075" name="Text Box 16"/>
          <p:cNvSpPr txBox="1">
            <a:spLocks noChangeArrowheads="1"/>
          </p:cNvSpPr>
          <p:nvPr/>
        </p:nvSpPr>
        <p:spPr bwMode="auto">
          <a:xfrm>
            <a:off x="7506414" y="1526470"/>
            <a:ext cx="7521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b="1">
                <a:solidFill>
                  <a:schemeClr val="bg1"/>
                </a:solidFill>
                <a:latin typeface="Tahoma" pitchFamily="34" charset="0"/>
                <a:cs typeface="JasmineUPC" pitchFamily="18" charset="-34"/>
              </a:rPr>
              <a:t>สภาหอฯ</a:t>
            </a:r>
            <a:endParaRPr lang="en-US" sz="1600" b="1">
              <a:solidFill>
                <a:schemeClr val="bg1"/>
              </a:solidFill>
              <a:latin typeface="Tahoma" pitchFamily="34" charset="0"/>
              <a:cs typeface="JasmineUPC" pitchFamily="18" charset="-34"/>
            </a:endParaRPr>
          </a:p>
        </p:txBody>
      </p:sp>
      <p:sp>
        <p:nvSpPr>
          <p:cNvPr id="45076" name="Text Box 17"/>
          <p:cNvSpPr txBox="1">
            <a:spLocks noChangeArrowheads="1"/>
          </p:cNvSpPr>
          <p:nvPr/>
        </p:nvSpPr>
        <p:spPr bwMode="auto">
          <a:xfrm>
            <a:off x="7686485" y="2788769"/>
            <a:ext cx="822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800" b="1">
                <a:solidFill>
                  <a:schemeClr val="bg1"/>
                </a:solidFill>
                <a:latin typeface="Tahoma" pitchFamily="34" charset="0"/>
                <a:cs typeface="JasmineUPC" pitchFamily="18" charset="-34"/>
              </a:rPr>
              <a:t>สภาอุตฯ</a:t>
            </a:r>
            <a:endParaRPr lang="en-US" sz="1800" b="1">
              <a:solidFill>
                <a:schemeClr val="bg1"/>
              </a:solidFill>
              <a:latin typeface="Tahoma" pitchFamily="34" charset="0"/>
              <a:cs typeface="JasmineUPC" pitchFamily="18" charset="-34"/>
            </a:endParaRPr>
          </a:p>
        </p:txBody>
      </p:sp>
      <p:sp>
        <p:nvSpPr>
          <p:cNvPr id="45077" name="Line 18"/>
          <p:cNvSpPr>
            <a:spLocks noChangeShapeType="1"/>
          </p:cNvSpPr>
          <p:nvPr/>
        </p:nvSpPr>
        <p:spPr bwMode="auto">
          <a:xfrm flipH="1" flipV="1">
            <a:off x="4797099" y="2324729"/>
            <a:ext cx="1010557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078" name="Line 19"/>
          <p:cNvSpPr>
            <a:spLocks noChangeShapeType="1"/>
          </p:cNvSpPr>
          <p:nvPr/>
        </p:nvSpPr>
        <p:spPr bwMode="auto">
          <a:xfrm flipH="1" flipV="1">
            <a:off x="7154666" y="2911783"/>
            <a:ext cx="428649" cy="571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079" name="Line 20"/>
          <p:cNvSpPr>
            <a:spLocks noChangeShapeType="1"/>
          </p:cNvSpPr>
          <p:nvPr/>
        </p:nvSpPr>
        <p:spPr bwMode="auto">
          <a:xfrm flipH="1" flipV="1">
            <a:off x="7226107" y="2626031"/>
            <a:ext cx="500089" cy="2143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080" name="Line 21"/>
          <p:cNvSpPr>
            <a:spLocks noChangeShapeType="1"/>
          </p:cNvSpPr>
          <p:nvPr/>
        </p:nvSpPr>
        <p:spPr bwMode="auto">
          <a:xfrm flipH="1">
            <a:off x="7226106" y="1911651"/>
            <a:ext cx="285766" cy="4286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090" name="Oval 32"/>
          <p:cNvSpPr>
            <a:spLocks noChangeArrowheads="1"/>
          </p:cNvSpPr>
          <p:nvPr/>
        </p:nvSpPr>
        <p:spPr bwMode="auto">
          <a:xfrm>
            <a:off x="617767" y="2636119"/>
            <a:ext cx="1145549" cy="113166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Calibri" pitchFamily="34" charset="0"/>
              <a:cs typeface="JasmineUPC" pitchFamily="18" charset="-34"/>
            </a:endParaRPr>
          </a:p>
        </p:txBody>
      </p:sp>
      <p:sp>
        <p:nvSpPr>
          <p:cNvPr id="45091" name="Text Box 33"/>
          <p:cNvSpPr txBox="1">
            <a:spLocks noChangeArrowheads="1"/>
          </p:cNvSpPr>
          <p:nvPr/>
        </p:nvSpPr>
        <p:spPr bwMode="auto">
          <a:xfrm>
            <a:off x="681191" y="2848948"/>
            <a:ext cx="9957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Browallia New" pitchFamily="34" charset="-34"/>
                <a:cs typeface="JasmineUPC" pitchFamily="18" charset="-34"/>
              </a:rPr>
              <a:t>หน่วยงาน</a:t>
            </a:r>
            <a:endParaRPr lang="en-US" sz="2000" b="1" dirty="0">
              <a:solidFill>
                <a:schemeClr val="bg1"/>
              </a:solidFill>
              <a:latin typeface="Browallia New" pitchFamily="34" charset="-34"/>
              <a:cs typeface="JasmineUPC" pitchFamily="18" charset="-34"/>
            </a:endParaRPr>
          </a:p>
          <a:p>
            <a:r>
              <a:rPr lang="th-TH" sz="2000" b="1" dirty="0">
                <a:solidFill>
                  <a:schemeClr val="bg1"/>
                </a:solidFill>
                <a:latin typeface="Browallia New" pitchFamily="34" charset="-34"/>
                <a:cs typeface="JasmineUPC" pitchFamily="18" charset="-34"/>
              </a:rPr>
              <a:t>  ภาครัฐ</a:t>
            </a:r>
            <a:endParaRPr lang="en-US" sz="2000" b="1" dirty="0">
              <a:solidFill>
                <a:schemeClr val="bg1"/>
              </a:solidFill>
              <a:latin typeface="Browallia New" pitchFamily="34" charset="-34"/>
              <a:cs typeface="JasmineUPC" pitchFamily="18" charset="-34"/>
            </a:endParaRPr>
          </a:p>
          <a:p>
            <a:endParaRPr lang="en-US" sz="2000" b="1" dirty="0">
              <a:solidFill>
                <a:schemeClr val="bg1"/>
              </a:solidFill>
              <a:latin typeface="Browallia New" pitchFamily="34" charset="-34"/>
              <a:cs typeface="JasmineUPC" pitchFamily="18" charset="-34"/>
            </a:endParaRPr>
          </a:p>
        </p:txBody>
      </p:sp>
      <p:sp>
        <p:nvSpPr>
          <p:cNvPr id="45092" name="Oval 34"/>
          <p:cNvSpPr>
            <a:spLocks noChangeArrowheads="1"/>
          </p:cNvSpPr>
          <p:nvPr/>
        </p:nvSpPr>
        <p:spPr bwMode="auto">
          <a:xfrm>
            <a:off x="1938639" y="2956097"/>
            <a:ext cx="1358188" cy="13844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Calibri" pitchFamily="34" charset="0"/>
              <a:cs typeface="JasmineUPC" pitchFamily="18" charset="-34"/>
            </a:endParaRPr>
          </a:p>
        </p:txBody>
      </p:sp>
      <p:sp>
        <p:nvSpPr>
          <p:cNvPr id="45093" name="Line 35"/>
          <p:cNvSpPr>
            <a:spLocks noChangeShapeType="1"/>
          </p:cNvSpPr>
          <p:nvPr/>
        </p:nvSpPr>
        <p:spPr bwMode="auto">
          <a:xfrm flipV="1">
            <a:off x="1796558" y="2302929"/>
            <a:ext cx="1315861" cy="6802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094" name="Line 36"/>
          <p:cNvSpPr>
            <a:spLocks noChangeShapeType="1"/>
          </p:cNvSpPr>
          <p:nvPr/>
        </p:nvSpPr>
        <p:spPr bwMode="auto">
          <a:xfrm flipV="1">
            <a:off x="2725297" y="2483155"/>
            <a:ext cx="357207" cy="4286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095" name="Text Box 37"/>
          <p:cNvSpPr txBox="1">
            <a:spLocks noChangeArrowheads="1"/>
          </p:cNvSpPr>
          <p:nvPr/>
        </p:nvSpPr>
        <p:spPr bwMode="auto">
          <a:xfrm>
            <a:off x="1940689" y="3314862"/>
            <a:ext cx="13740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imes New Roman" pitchFamily="18" charset="0"/>
                <a:cs typeface="JasmineUPC" pitchFamily="18" charset="-34"/>
              </a:rPr>
              <a:t>คณะกรรมการ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JasmineUPC" pitchFamily="18" charset="-34"/>
            </a:endParaRPr>
          </a:p>
          <a:p>
            <a:r>
              <a:rPr lang="th-TH" sz="2000" b="1" dirty="0">
                <a:solidFill>
                  <a:schemeClr val="bg1"/>
                </a:solidFill>
                <a:latin typeface="Times New Roman" pitchFamily="18" charset="0"/>
                <a:cs typeface="JasmineUPC" pitchFamily="18" charset="-34"/>
              </a:rPr>
              <a:t>  ระดับชาติ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JasmineUPC" pitchFamily="18" charset="-34"/>
            </a:endParaRPr>
          </a:p>
          <a:p>
            <a:endParaRPr lang="en-US" sz="2000" b="1" dirty="0">
              <a:solidFill>
                <a:schemeClr val="bg1"/>
              </a:solidFill>
              <a:latin typeface="Tahoma" pitchFamily="34" charset="0"/>
              <a:cs typeface="JasmineUPC" pitchFamily="18" charset="-34"/>
            </a:endParaRPr>
          </a:p>
        </p:txBody>
      </p:sp>
      <p:sp>
        <p:nvSpPr>
          <p:cNvPr id="45096" name="Oval 38"/>
          <p:cNvSpPr>
            <a:spLocks noChangeArrowheads="1"/>
          </p:cNvSpPr>
          <p:nvPr/>
        </p:nvSpPr>
        <p:spPr bwMode="auto">
          <a:xfrm>
            <a:off x="955043" y="4827528"/>
            <a:ext cx="943482" cy="86159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Calibri" pitchFamily="34" charset="0"/>
              <a:cs typeface="JasmineUPC" pitchFamily="18" charset="-34"/>
            </a:endParaRPr>
          </a:p>
        </p:txBody>
      </p:sp>
      <p:sp>
        <p:nvSpPr>
          <p:cNvPr id="45097" name="Text Box 39"/>
          <p:cNvSpPr txBox="1">
            <a:spLocks noChangeArrowheads="1"/>
          </p:cNvSpPr>
          <p:nvPr/>
        </p:nvSpPr>
        <p:spPr bwMode="auto">
          <a:xfrm>
            <a:off x="928443" y="5075585"/>
            <a:ext cx="102303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Tahoma" pitchFamily="34" charset="0"/>
                <a:cs typeface="JasmineUPC" pitchFamily="18" charset="-34"/>
              </a:rPr>
              <a:t>Government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Tahoma" pitchFamily="34" charset="0"/>
                <a:cs typeface="JasmineUPC" pitchFamily="18" charset="-34"/>
              </a:rPr>
              <a:t>Agencies</a:t>
            </a:r>
          </a:p>
        </p:txBody>
      </p:sp>
      <p:sp>
        <p:nvSpPr>
          <p:cNvPr id="45098" name="Oval 40"/>
          <p:cNvSpPr>
            <a:spLocks noChangeArrowheads="1"/>
          </p:cNvSpPr>
          <p:nvPr/>
        </p:nvSpPr>
        <p:spPr bwMode="auto">
          <a:xfrm>
            <a:off x="1642967" y="5737558"/>
            <a:ext cx="876620" cy="8014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Calibri" pitchFamily="34" charset="0"/>
              <a:cs typeface="JasmineUPC" pitchFamily="18" charset="-34"/>
            </a:endParaRPr>
          </a:p>
        </p:txBody>
      </p:sp>
      <p:sp>
        <p:nvSpPr>
          <p:cNvPr id="45099" name="Text Box 41"/>
          <p:cNvSpPr txBox="1">
            <a:spLocks noChangeArrowheads="1"/>
          </p:cNvSpPr>
          <p:nvPr/>
        </p:nvSpPr>
        <p:spPr bwMode="auto">
          <a:xfrm>
            <a:off x="1576239" y="5899014"/>
            <a:ext cx="9957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Tahoma" pitchFamily="34" charset="0"/>
                <a:cs typeface="JasmineUPC" pitchFamily="18" charset="-34"/>
              </a:rPr>
              <a:t>Provincial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Tahoma" pitchFamily="34" charset="0"/>
                <a:cs typeface="JasmineUPC" pitchFamily="18" charset="-34"/>
              </a:rPr>
              <a:t>Committees</a:t>
            </a:r>
          </a:p>
        </p:txBody>
      </p:sp>
      <p:sp>
        <p:nvSpPr>
          <p:cNvPr id="45100" name="Line 42"/>
          <p:cNvSpPr>
            <a:spLocks noChangeShapeType="1"/>
          </p:cNvSpPr>
          <p:nvPr/>
        </p:nvSpPr>
        <p:spPr bwMode="auto">
          <a:xfrm>
            <a:off x="1898524" y="5298689"/>
            <a:ext cx="1280757" cy="675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45101" name="Line 43"/>
          <p:cNvSpPr>
            <a:spLocks noChangeShapeType="1"/>
          </p:cNvSpPr>
          <p:nvPr/>
        </p:nvSpPr>
        <p:spPr bwMode="auto">
          <a:xfrm flipV="1">
            <a:off x="2504730" y="5565827"/>
            <a:ext cx="674552" cy="4652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492C8-EAA0-4C98-B2B5-BBBA44719CB1}" type="slidenum">
              <a:rPr lang="en-US" smtClean="0"/>
              <a:pPr>
                <a:defRPr/>
              </a:pPr>
              <a:t>38</a:t>
            </a:fld>
            <a:endParaRPr lang="th-TH"/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4771096" y="4160794"/>
            <a:ext cx="2359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Angsana New" pitchFamily="18" charset="-34"/>
                <a:cs typeface="JasmineUPC" pitchFamily="18" charset="-34"/>
              </a:rPr>
              <a:t> </a:t>
            </a:r>
            <a:endParaRPr lang="en-US" sz="2000" b="1" dirty="0">
              <a:solidFill>
                <a:sysClr val="windowText" lastClr="000000"/>
              </a:solidFill>
              <a:latin typeface="Angsana New" pitchFamily="18" charset="-34"/>
              <a:cs typeface="JasmineUPC" pitchFamily="18" charset="-34"/>
            </a:endParaRPr>
          </a:p>
        </p:txBody>
      </p:sp>
      <p:sp>
        <p:nvSpPr>
          <p:cNvPr id="48" name="Line 12"/>
          <p:cNvSpPr>
            <a:spLocks noChangeShapeType="1"/>
          </p:cNvSpPr>
          <p:nvPr/>
        </p:nvSpPr>
        <p:spPr bwMode="auto">
          <a:xfrm flipH="1">
            <a:off x="3974449" y="2845458"/>
            <a:ext cx="1873541" cy="217239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  <a:cs typeface="Jasmine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28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5620" y="61888"/>
            <a:ext cx="10902236" cy="679611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857" y="-15641"/>
            <a:ext cx="9201713" cy="1261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002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5.2 การจัดตั้ง</a:t>
            </a:r>
            <a:r>
              <a:rPr lang="th-TH" sz="4000" b="1" dirty="0" smtClean="0">
                <a:solidFill>
                  <a:srgbClr val="002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ทีมเศรษฐกิจจังหวัด</a:t>
            </a:r>
          </a:p>
          <a:p>
            <a:pPr algn="ctr"/>
            <a:r>
              <a:rPr lang="th-TH" sz="3200" b="1" dirty="0">
                <a:solidFill>
                  <a:srgbClr val="002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เพื่อ</a:t>
            </a:r>
            <a:r>
              <a:rPr lang="th-TH" sz="3200" b="1" dirty="0" smtClean="0">
                <a:solidFill>
                  <a:srgbClr val="002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ขับเคลื่อนนโยบายเศรษฐกิจ</a:t>
            </a:r>
            <a:r>
              <a:rPr lang="th-TH" sz="3600" b="1" dirty="0">
                <a:solidFill>
                  <a:srgbClr val="002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เชิง</a:t>
            </a:r>
            <a:r>
              <a:rPr lang="th-TH" sz="3600" b="1" dirty="0" smtClean="0">
                <a:solidFill>
                  <a:srgbClr val="002D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รุก</a:t>
            </a:r>
            <a:endParaRPr lang="th-TH" sz="3600" b="1" dirty="0">
              <a:solidFill>
                <a:srgbClr val="002D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JasmineUPC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714" y="2261742"/>
            <a:ext cx="4685833" cy="3333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141" y="1126115"/>
            <a:ext cx="1529718" cy="118058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787929" y="1219492"/>
            <a:ext cx="1276005" cy="9625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2165684" y="13229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ผู้ว่าราชการ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จังหวัด</a:t>
            </a:r>
            <a:endParaRPr lang="en-US" sz="2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117" y="1219492"/>
            <a:ext cx="1529718" cy="118058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39905" y="1312869"/>
            <a:ext cx="1276005" cy="9625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491934" y="13861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พาณิชย์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จังหวัด</a:t>
            </a:r>
            <a:endParaRPr lang="en-US" sz="2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11" y="1991676"/>
            <a:ext cx="1529718" cy="118058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81099" y="2085053"/>
            <a:ext cx="1276005" cy="9625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-666899" y="22051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อุตสาหกรรม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จังหวัด</a:t>
            </a:r>
            <a:endParaRPr lang="th-TH" sz="2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54" y="3114079"/>
            <a:ext cx="1529718" cy="118058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79484" y="3207456"/>
            <a:ext cx="1276005" cy="9625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-1368487" y="333053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เกษตร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จังหวัด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87" y="4312932"/>
            <a:ext cx="1529718" cy="118058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20975" y="4406309"/>
            <a:ext cx="1276005" cy="9625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Rectangle 22"/>
          <p:cNvSpPr/>
          <p:nvPr/>
        </p:nvSpPr>
        <p:spPr>
          <a:xfrm>
            <a:off x="-934387" y="452654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ท่องเที่ยว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จังหวัด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39" y="5416438"/>
            <a:ext cx="1529718" cy="1180584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1579627" y="5509815"/>
            <a:ext cx="1276005" cy="9625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270" y="5632425"/>
            <a:ext cx="1529718" cy="1180584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206058" y="5725802"/>
            <a:ext cx="1276005" cy="9625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559" y="5567539"/>
            <a:ext cx="1529718" cy="1180584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764389" y="5660916"/>
            <a:ext cx="1276005" cy="9625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Rectangle 30"/>
          <p:cNvSpPr/>
          <p:nvPr/>
        </p:nvSpPr>
        <p:spPr>
          <a:xfrm>
            <a:off x="3116391" y="5702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ผู้แทน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ก</a:t>
            </a:r>
            <a:r>
              <a:rPr lang="en-US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.</a:t>
            </a:r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วิทยาศาสตร์</a:t>
            </a:r>
            <a:endParaRPr lang="en-US" sz="2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65738" y="559408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คลัง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จังหวัด</a:t>
            </a:r>
            <a:endParaRPr lang="en-US" sz="2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000" y="5171621"/>
            <a:ext cx="1529718" cy="1180584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248788" y="5264998"/>
            <a:ext cx="1276005" cy="9625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Rectangle 34"/>
          <p:cNvSpPr/>
          <p:nvPr/>
        </p:nvSpPr>
        <p:spPr>
          <a:xfrm>
            <a:off x="4600817" y="554559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นายก อบจ</a:t>
            </a:r>
            <a:r>
              <a:rPr lang="en-US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.</a:t>
            </a:r>
            <a:endParaRPr lang="en-US" sz="2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770" y="1164451"/>
            <a:ext cx="1529718" cy="1180584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5459558" y="1257828"/>
            <a:ext cx="1276005" cy="9625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27629" y="136626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หอการค้า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จังหวัด</a:t>
            </a:r>
            <a:endParaRPr lang="en-US" sz="2400" dirty="0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351" y="1830893"/>
            <a:ext cx="1529718" cy="1180584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6915139" y="1924270"/>
            <a:ext cx="1276005" cy="9625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67141" y="196766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สภาอุตฯ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จังหวัด</a:t>
            </a:r>
            <a:endParaRPr lang="en-US" sz="2400" b="1" dirty="0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903" y="3088870"/>
            <a:ext cx="1529718" cy="1180584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7407691" y="3182247"/>
            <a:ext cx="1276005" cy="9625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75762" y="327304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ชมรมธนาคาร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จังหวัด</a:t>
            </a:r>
            <a:endParaRPr lang="en-US" sz="2400" b="1" dirty="0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852" y="4318947"/>
            <a:ext cx="1529718" cy="1180584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3743268" y="3261141"/>
            <a:ext cx="2032430" cy="13113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Oval 45"/>
          <p:cNvSpPr/>
          <p:nvPr/>
        </p:nvSpPr>
        <p:spPr>
          <a:xfrm>
            <a:off x="7607640" y="4412324"/>
            <a:ext cx="1276005" cy="9625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959642" y="445571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สมาคมการ</a:t>
            </a:r>
          </a:p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ท่องเที่ยว</a:t>
            </a:r>
          </a:p>
          <a:p>
            <a:pPr algn="ctr"/>
            <a:r>
              <a:rPr lang="th-TH" sz="2000" b="1" dirty="0" smtClean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ฯลฯ</a:t>
            </a:r>
            <a:endParaRPr lang="en-US" sz="2000" b="1" dirty="0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9363" y="325536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36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ทีม</a:t>
            </a:r>
          </a:p>
          <a:p>
            <a:pPr algn="ctr"/>
            <a:r>
              <a:rPr lang="th-TH" sz="36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เศรษฐกิจจังหวัด</a:t>
            </a:r>
            <a:endParaRPr lang="en-US" sz="36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5215417" y="1105122"/>
            <a:ext cx="3914438" cy="4666220"/>
          </a:xfrm>
          <a:custGeom>
            <a:avLst/>
            <a:gdLst>
              <a:gd name="connsiteX0" fmla="*/ 2951036 w 3914438"/>
              <a:gd name="connsiteY0" fmla="*/ 4640727 h 4666220"/>
              <a:gd name="connsiteX1" fmla="*/ 3624805 w 3914438"/>
              <a:gd name="connsiteY1" fmla="*/ 4512390 h 4666220"/>
              <a:gd name="connsiteX2" fmla="*/ 3913563 w 3914438"/>
              <a:gd name="connsiteY2" fmla="*/ 3902790 h 4666220"/>
              <a:gd name="connsiteX3" fmla="*/ 3544594 w 3914438"/>
              <a:gd name="connsiteY3" fmla="*/ 1753148 h 4666220"/>
              <a:gd name="connsiteX4" fmla="*/ 2678321 w 3914438"/>
              <a:gd name="connsiteY4" fmla="*/ 566033 h 4666220"/>
              <a:gd name="connsiteX5" fmla="*/ 897647 w 3914438"/>
              <a:gd name="connsiteY5" fmla="*/ 4559 h 4666220"/>
              <a:gd name="connsiteX6" fmla="*/ 31373 w 3914438"/>
              <a:gd name="connsiteY6" fmla="*/ 357485 h 4666220"/>
              <a:gd name="connsiteX7" fmla="*/ 304089 w 3914438"/>
              <a:gd name="connsiteY7" fmla="*/ 1320011 h 4666220"/>
              <a:gd name="connsiteX8" fmla="*/ 1378910 w 3914438"/>
              <a:gd name="connsiteY8" fmla="*/ 1528559 h 4666220"/>
              <a:gd name="connsiteX9" fmla="*/ 2148931 w 3914438"/>
              <a:gd name="connsiteY9" fmla="*/ 3421527 h 4666220"/>
              <a:gd name="connsiteX10" fmla="*/ 2261226 w 3914438"/>
              <a:gd name="connsiteY10" fmla="*/ 4111338 h 4666220"/>
              <a:gd name="connsiteX11" fmla="*/ 2951036 w 3914438"/>
              <a:gd name="connsiteY11" fmla="*/ 4640727 h 466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14438" h="4666220">
                <a:moveTo>
                  <a:pt x="2951036" y="4640727"/>
                </a:moveTo>
                <a:cubicBezTo>
                  <a:pt x="3178299" y="4707569"/>
                  <a:pt x="3464384" y="4635380"/>
                  <a:pt x="3624805" y="4512390"/>
                </a:cubicBezTo>
                <a:cubicBezTo>
                  <a:pt x="3785226" y="4389400"/>
                  <a:pt x="3926932" y="4362664"/>
                  <a:pt x="3913563" y="3902790"/>
                </a:cubicBezTo>
                <a:cubicBezTo>
                  <a:pt x="3900195" y="3442916"/>
                  <a:pt x="3750468" y="2309274"/>
                  <a:pt x="3544594" y="1753148"/>
                </a:cubicBezTo>
                <a:cubicBezTo>
                  <a:pt x="3338720" y="1197022"/>
                  <a:pt x="3119479" y="857464"/>
                  <a:pt x="2678321" y="566033"/>
                </a:cubicBezTo>
                <a:cubicBezTo>
                  <a:pt x="2237163" y="274601"/>
                  <a:pt x="1338805" y="39317"/>
                  <a:pt x="897647" y="4559"/>
                </a:cubicBezTo>
                <a:cubicBezTo>
                  <a:pt x="456489" y="-30199"/>
                  <a:pt x="130299" y="138243"/>
                  <a:pt x="31373" y="357485"/>
                </a:cubicBezTo>
                <a:cubicBezTo>
                  <a:pt x="-67553" y="576727"/>
                  <a:pt x="79500" y="1124832"/>
                  <a:pt x="304089" y="1320011"/>
                </a:cubicBezTo>
                <a:cubicBezTo>
                  <a:pt x="528678" y="1515190"/>
                  <a:pt x="1071436" y="1178306"/>
                  <a:pt x="1378910" y="1528559"/>
                </a:cubicBezTo>
                <a:cubicBezTo>
                  <a:pt x="1686384" y="1878812"/>
                  <a:pt x="2001878" y="2991064"/>
                  <a:pt x="2148931" y="3421527"/>
                </a:cubicBezTo>
                <a:cubicBezTo>
                  <a:pt x="2295984" y="3851990"/>
                  <a:pt x="2130216" y="3913485"/>
                  <a:pt x="2261226" y="4111338"/>
                </a:cubicBezTo>
                <a:cubicBezTo>
                  <a:pt x="2392236" y="4309191"/>
                  <a:pt x="2723773" y="4573885"/>
                  <a:pt x="2951036" y="4640727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Down Arrow 73"/>
          <p:cNvSpPr/>
          <p:nvPr/>
        </p:nvSpPr>
        <p:spPr>
          <a:xfrm rot="4463275">
            <a:off x="6382821" y="3369102"/>
            <a:ext cx="418224" cy="652413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4490126" y="2210447"/>
            <a:ext cx="81874" cy="741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211669" y="2214863"/>
            <a:ext cx="590092" cy="10174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227308" y="2723328"/>
            <a:ext cx="1219131" cy="8697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1587660" y="3845835"/>
            <a:ext cx="1855239" cy="60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2063964" y="4340908"/>
            <a:ext cx="1417152" cy="4052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679705" y="4656030"/>
            <a:ext cx="1122056" cy="9806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3932555" y="4881850"/>
            <a:ext cx="498190" cy="771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 flipV="1">
            <a:off x="5159094" y="4843355"/>
            <a:ext cx="228412" cy="7604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 flipV="1">
            <a:off x="5807870" y="4627339"/>
            <a:ext cx="551071" cy="7651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568165" y="577368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ผู้แทน</a:t>
            </a:r>
          </a:p>
          <a:p>
            <a:pPr algn="ctr"/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ก</a:t>
            </a:r>
            <a:r>
              <a:rPr lang="en-US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.</a:t>
            </a:r>
            <a:r>
              <a:rPr lang="th-TH" sz="24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ต่างประเทศ</a:t>
            </a:r>
            <a:endParaRPr lang="en-US" sz="2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428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619808" y="2008349"/>
            <a:ext cx="1908845" cy="857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สภาหอการค้า</a:t>
            </a:r>
            <a:br>
              <a:rPr lang="th-TH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</a:br>
            <a:r>
              <a:rPr lang="th-TH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แห่งประเทศไทย</a:t>
            </a:r>
          </a:p>
        </p:txBody>
      </p:sp>
      <p:sp>
        <p:nvSpPr>
          <p:cNvPr id="6" name="Oval 5"/>
          <p:cNvSpPr/>
          <p:nvPr/>
        </p:nvSpPr>
        <p:spPr>
          <a:xfrm>
            <a:off x="133510" y="2027399"/>
            <a:ext cx="2054721" cy="857250"/>
          </a:xfrm>
          <a:prstGeom prst="ellipse">
            <a:avLst/>
          </a:prstGeom>
          <a:solidFill>
            <a:srgbClr val="32EF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หอการค้าไทย</a:t>
            </a:r>
          </a:p>
        </p:txBody>
      </p:sp>
      <p:sp>
        <p:nvSpPr>
          <p:cNvPr id="7" name="Oval 6"/>
          <p:cNvSpPr/>
          <p:nvPr/>
        </p:nvSpPr>
        <p:spPr>
          <a:xfrm>
            <a:off x="4646875" y="2011059"/>
            <a:ext cx="2088232" cy="8572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หอการค้าจังหวัด</a:t>
            </a:r>
            <a:endParaRPr lang="en-US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JasmineUPC" pitchFamily="18" charset="-3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39957" y="1746250"/>
            <a:ext cx="6846743" cy="296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3409734" y="1879285"/>
            <a:ext cx="214313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7767321" y="1903413"/>
            <a:ext cx="214313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2" name="TextBox 19"/>
          <p:cNvSpPr txBox="1">
            <a:spLocks noChangeArrowheads="1"/>
          </p:cNvSpPr>
          <p:nvPr/>
        </p:nvSpPr>
        <p:spPr bwMode="auto">
          <a:xfrm>
            <a:off x="2584437" y="3284699"/>
            <a:ext cx="2009997" cy="1938992"/>
          </a:xfrm>
          <a:prstGeom prst="rect">
            <a:avLst/>
          </a:prstGeom>
          <a:solidFill>
            <a:srgbClr val="FFFF00">
              <a:alpha val="3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000" b="1" u="sng" dirty="0">
                <a:latin typeface="Browallia New" pitchFamily="34" charset="-34"/>
                <a:cs typeface="JasmineUPC" pitchFamily="18" charset="-34"/>
              </a:rPr>
              <a:t>สมาชิกประกอบด้วย</a:t>
            </a:r>
            <a:endParaRPr lang="th-TH" sz="2000" b="1" dirty="0">
              <a:latin typeface="Browallia New" pitchFamily="34" charset="-34"/>
              <a:cs typeface="JasmineUPC" pitchFamily="18" charset="-34"/>
            </a:endParaRPr>
          </a:p>
          <a:p>
            <a:pPr>
              <a:buFont typeface="Arial" charset="0"/>
              <a:buChar char="•"/>
            </a:pPr>
            <a:r>
              <a:rPr lang="th-TH" sz="2000" dirty="0">
                <a:latin typeface="Browallia New" pitchFamily="34" charset="-34"/>
                <a:cs typeface="JasmineUPC" pitchFamily="18" charset="-34"/>
              </a:rPr>
              <a:t> หอการค้า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ไทย</a:t>
            </a:r>
          </a:p>
          <a:p>
            <a:pPr>
              <a:buFont typeface="Arial" charset="0"/>
              <a:buChar char="•"/>
            </a:pP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 หอการค้า</a:t>
            </a:r>
            <a:r>
              <a:rPr lang="th-TH" sz="2000" dirty="0">
                <a:latin typeface="Browallia New" pitchFamily="34" charset="-34"/>
                <a:cs typeface="JasmineUPC" pitchFamily="18" charset="-34"/>
              </a:rPr>
              <a:t>จังหวัด 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Browallia New" pitchFamily="34" charset="-34"/>
                <a:cs typeface="JasmineUPC" pitchFamily="18" charset="-34"/>
              </a:rPr>
              <a:t> 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สมาคมการค้า</a:t>
            </a:r>
            <a:endParaRPr lang="en-US" sz="2000" dirty="0" smtClean="0">
              <a:latin typeface="Browallia New" pitchFamily="34" charset="-34"/>
              <a:cs typeface="JasmineUPC" pitchFamily="18" charset="-34"/>
            </a:endParaRPr>
          </a:p>
          <a:p>
            <a:pPr>
              <a:buFont typeface="Arial" charset="0"/>
              <a:buChar char="•"/>
            </a:pP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 </a:t>
            </a:r>
            <a:r>
              <a:rPr lang="th-TH" sz="2000" dirty="0">
                <a:latin typeface="Browallia New" pitchFamily="34" charset="-34"/>
                <a:cs typeface="JasmineUPC" pitchFamily="18" charset="-34"/>
              </a:rPr>
              <a:t>หอการค้า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ต่างประเทศ</a:t>
            </a:r>
            <a:endParaRPr lang="en-US" sz="2000" dirty="0" smtClean="0">
              <a:latin typeface="Browallia New" pitchFamily="34" charset="-34"/>
              <a:cs typeface="JasmineUPC" pitchFamily="18" charset="-34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Browallia New" pitchFamily="34" charset="-34"/>
                <a:cs typeface="JasmineUPC" pitchFamily="18" charset="-34"/>
              </a:rPr>
              <a:t> 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รัฐวิสาหกิจ</a:t>
            </a:r>
            <a:r>
              <a:rPr lang="th-TH" sz="2000" dirty="0">
                <a:latin typeface="Browallia New" pitchFamily="34" charset="-34"/>
                <a:cs typeface="JasmineUPC" pitchFamily="18" charset="-34"/>
              </a:rPr>
              <a:t>/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สหกรณ์</a:t>
            </a:r>
            <a:endParaRPr lang="th-TH" sz="2000" dirty="0">
              <a:latin typeface="Browallia New" pitchFamily="34" charset="-34"/>
              <a:cs typeface="JasmineUPC" pitchFamily="18" charset="-3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3342741" y="3062449"/>
            <a:ext cx="357187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4" name="TextBox 12"/>
          <p:cNvSpPr txBox="1">
            <a:spLocks noChangeArrowheads="1"/>
          </p:cNvSpPr>
          <p:nvPr/>
        </p:nvSpPr>
        <p:spPr bwMode="auto">
          <a:xfrm>
            <a:off x="61502" y="3303749"/>
            <a:ext cx="2397066" cy="1323439"/>
          </a:xfrm>
          <a:prstGeom prst="rect">
            <a:avLst/>
          </a:prstGeom>
          <a:solidFill>
            <a:srgbClr val="32EF29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000" b="1" u="sng" dirty="0">
                <a:latin typeface="Browallia New" pitchFamily="34" charset="-34"/>
                <a:cs typeface="JasmineUPC" pitchFamily="18" charset="-34"/>
              </a:rPr>
              <a:t>สมาชิกประกอบด้วย</a:t>
            </a:r>
            <a:r>
              <a:rPr lang="th-TH" sz="2000" b="1" dirty="0">
                <a:latin typeface="Browallia New" pitchFamily="34" charset="-34"/>
                <a:cs typeface="JasmineUPC" pitchFamily="18" charset="-34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th-TH" sz="2000" dirty="0">
                <a:latin typeface="Browallia New" pitchFamily="34" charset="-34"/>
                <a:cs typeface="JasmineUPC" pitchFamily="18" charset="-34"/>
              </a:rPr>
              <a:t> หอการค้า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จังหวัดทุกจังหวัด</a:t>
            </a:r>
            <a:endParaRPr lang="th-TH" sz="2000" dirty="0">
              <a:latin typeface="Browallia New" pitchFamily="34" charset="-34"/>
              <a:cs typeface="JasmineUPC" pitchFamily="18" charset="-34"/>
            </a:endParaRPr>
          </a:p>
          <a:p>
            <a:pPr>
              <a:buFont typeface="Arial" charset="0"/>
              <a:buChar char="•"/>
            </a:pPr>
            <a:r>
              <a:rPr lang="th-TH" sz="2000" dirty="0">
                <a:latin typeface="Browallia New" pitchFamily="34" charset="-34"/>
                <a:cs typeface="JasmineUPC" pitchFamily="18" charset="-34"/>
              </a:rPr>
              <a:t> 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บริษัท/ห้างร้าน นิติบุคคลใน</a:t>
            </a:r>
            <a:br>
              <a:rPr lang="th-TH" sz="2000" dirty="0" smtClean="0">
                <a:latin typeface="Browallia New" pitchFamily="34" charset="-34"/>
                <a:cs typeface="JasmineUPC" pitchFamily="18" charset="-34"/>
              </a:rPr>
            </a:b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  เขตกรุงเทพมหานคร</a:t>
            </a:r>
            <a:endParaRPr lang="th-TH" sz="2000" dirty="0">
              <a:latin typeface="Browallia New" pitchFamily="34" charset="-34"/>
              <a:cs typeface="JasmineUPC" pitchFamily="18" charset="-3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963822" y="3081500"/>
            <a:ext cx="357187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6" name="TextBox 15"/>
          <p:cNvSpPr txBox="1">
            <a:spLocks noChangeArrowheads="1"/>
          </p:cNvSpPr>
          <p:nvPr/>
        </p:nvSpPr>
        <p:spPr bwMode="auto">
          <a:xfrm>
            <a:off x="4712708" y="3287713"/>
            <a:ext cx="2103065" cy="1323439"/>
          </a:xfrm>
          <a:prstGeom prst="rect">
            <a:avLst/>
          </a:prstGeom>
          <a:solidFill>
            <a:srgbClr val="00B0F0">
              <a:alpha val="4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000" b="1" u="sng" dirty="0">
                <a:latin typeface="Browallia New" pitchFamily="34" charset="-34"/>
                <a:cs typeface="JasmineUPC" pitchFamily="18" charset="-34"/>
              </a:rPr>
              <a:t>สมาชิกประกอบด้วย</a:t>
            </a:r>
            <a:r>
              <a:rPr lang="th-TH" sz="2000" b="1" dirty="0">
                <a:latin typeface="Browallia New" pitchFamily="34" charset="-34"/>
                <a:cs typeface="JasmineUPC" pitchFamily="18" charset="-34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th-TH" sz="2000" dirty="0">
                <a:latin typeface="Browallia New" pitchFamily="34" charset="-34"/>
                <a:cs typeface="JasmineUPC" pitchFamily="18" charset="-34"/>
              </a:rPr>
              <a:t> บุคคลธรรมดา</a:t>
            </a:r>
          </a:p>
          <a:p>
            <a:pPr>
              <a:buFont typeface="Arial" charset="0"/>
              <a:buChar char="•"/>
            </a:pPr>
            <a:r>
              <a:rPr lang="th-TH" sz="2000" dirty="0">
                <a:latin typeface="Browallia New" pitchFamily="34" charset="-34"/>
                <a:cs typeface="JasmineUPC" pitchFamily="18" charset="-34"/>
              </a:rPr>
              <a:t> บริษัท/ห้างร้าน 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/>
            </a:r>
            <a:br>
              <a:rPr lang="th-TH" sz="2000" dirty="0" smtClean="0">
                <a:latin typeface="Browallia New" pitchFamily="34" charset="-34"/>
                <a:cs typeface="JasmineUPC" pitchFamily="18" charset="-34"/>
              </a:rPr>
            </a:b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  นิติ</a:t>
            </a:r>
            <a:r>
              <a:rPr lang="th-TH" sz="2000" dirty="0">
                <a:latin typeface="Browallia New" pitchFamily="34" charset="-34"/>
                <a:cs typeface="JasmineUPC" pitchFamily="18" charset="-34"/>
              </a:rPr>
              <a:t>บุคคล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ในจังหวัดนั้นๆ</a:t>
            </a:r>
            <a:endParaRPr lang="th-TH" sz="2000" dirty="0">
              <a:latin typeface="Browallia New" pitchFamily="34" charset="-34"/>
              <a:cs typeface="JasmineUPC" pitchFamily="18" charset="-3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7813385" y="3091339"/>
            <a:ext cx="357187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20E97-62B6-40EA-A7E7-54FF6F47708E}" type="slidenum">
              <a:rPr lang="en-US" smtClean="0"/>
              <a:pPr>
                <a:defRPr/>
              </a:pPr>
              <a:t>4</a:t>
            </a:fld>
            <a:endParaRPr lang="th-TH"/>
          </a:p>
        </p:txBody>
      </p:sp>
      <p:sp>
        <p:nvSpPr>
          <p:cNvPr id="20" name="Oval 19"/>
          <p:cNvSpPr/>
          <p:nvPr/>
        </p:nvSpPr>
        <p:spPr>
          <a:xfrm>
            <a:off x="6855778" y="1976758"/>
            <a:ext cx="2092960" cy="8572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JasmineUPC" pitchFamily="18" charset="-34"/>
              </a:rPr>
              <a:t>หอการค้าต่างประเทศในประเทศไทย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JasmineUPC" pitchFamily="18" charset="-34"/>
            </a:endParaRP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6941241" y="3287712"/>
            <a:ext cx="2103065" cy="1631216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000" b="1" u="sng" dirty="0">
                <a:latin typeface="Browallia New" pitchFamily="34" charset="-34"/>
                <a:cs typeface="JasmineUPC" pitchFamily="18" charset="-34"/>
              </a:rPr>
              <a:t>สมาชิกประกอบด้วย</a:t>
            </a:r>
            <a:r>
              <a:rPr lang="th-TH" sz="2000" b="1" dirty="0">
                <a:latin typeface="Browallia New" pitchFamily="34" charset="-34"/>
                <a:cs typeface="JasmineUPC" pitchFamily="18" charset="-34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th-TH" sz="2000" dirty="0">
                <a:latin typeface="Browallia New" pitchFamily="34" charset="-34"/>
                <a:cs typeface="JasmineUPC" pitchFamily="18" charset="-34"/>
              </a:rPr>
              <a:t> บริษัท/ห้างร้าน </a:t>
            </a:r>
            <a:br>
              <a:rPr lang="th-TH" sz="2000" dirty="0">
                <a:latin typeface="Browallia New" pitchFamily="34" charset="-34"/>
                <a:cs typeface="JasmineUPC" pitchFamily="18" charset="-34"/>
              </a:rPr>
            </a:br>
            <a:r>
              <a:rPr lang="th-TH" sz="2000" dirty="0">
                <a:latin typeface="Browallia New" pitchFamily="34" charset="-34"/>
                <a:cs typeface="JasmineUPC" pitchFamily="18" charset="-34"/>
              </a:rPr>
              <a:t>  นิติ</a:t>
            </a: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บุคคลของประเทศ</a:t>
            </a:r>
            <a:br>
              <a:rPr lang="th-TH" sz="2000" dirty="0" smtClean="0">
                <a:latin typeface="Browallia New" pitchFamily="34" charset="-34"/>
                <a:cs typeface="JasmineUPC" pitchFamily="18" charset="-34"/>
              </a:rPr>
            </a:b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  นั้นๆ รวมตัวกันจัดตั้ง</a:t>
            </a:r>
            <a:br>
              <a:rPr lang="th-TH" sz="2000" dirty="0" smtClean="0">
                <a:latin typeface="Browallia New" pitchFamily="34" charset="-34"/>
                <a:cs typeface="JasmineUPC" pitchFamily="18" charset="-34"/>
              </a:rPr>
            </a:br>
            <a:r>
              <a:rPr lang="th-TH" sz="2000" dirty="0" smtClean="0">
                <a:latin typeface="Browallia New" pitchFamily="34" charset="-34"/>
                <a:cs typeface="JasmineUPC" pitchFamily="18" charset="-34"/>
              </a:rPr>
              <a:t>  หอการค้าขึ้น</a:t>
            </a:r>
            <a:endParaRPr lang="th-TH" sz="2000" dirty="0">
              <a:latin typeface="Browallia New" pitchFamily="34" charset="-34"/>
              <a:cs typeface="JasmineUPC" pitchFamily="18" charset="-34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5364720" y="3083404"/>
            <a:ext cx="357187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039957" y="1746250"/>
            <a:ext cx="0" cy="2554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544108" y="1761093"/>
            <a:ext cx="0" cy="2554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75656" y="67225"/>
            <a:ext cx="5904655" cy="13961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chemeClr val="lt1"/>
                </a:solidFill>
                <a:latin typeface="Browallia New" pitchFamily="34" charset="-34"/>
                <a:cs typeface="JasmineUPC" pitchFamily="18" charset="-34"/>
              </a:rPr>
              <a:t>พรบ</a:t>
            </a:r>
            <a:r>
              <a:rPr lang="en-US" sz="4800" b="1" dirty="0">
                <a:solidFill>
                  <a:schemeClr val="lt1"/>
                </a:solidFill>
                <a:latin typeface="Browallia New" pitchFamily="34" charset="-34"/>
                <a:cs typeface="JasmineUPC" pitchFamily="18" charset="-34"/>
              </a:rPr>
              <a:t>.</a:t>
            </a:r>
            <a:r>
              <a:rPr lang="th-TH" sz="4800" b="1" dirty="0">
                <a:solidFill>
                  <a:schemeClr val="lt1"/>
                </a:solidFill>
                <a:latin typeface="Browallia New" pitchFamily="34" charset="-34"/>
                <a:cs typeface="JasmineUPC" pitchFamily="18" charset="-34"/>
              </a:rPr>
              <a:t>หอการค้า </a:t>
            </a:r>
            <a:r>
              <a:rPr lang="en-US" sz="4800" b="1" dirty="0">
                <a:solidFill>
                  <a:schemeClr val="lt1"/>
                </a:solidFill>
                <a:latin typeface="Browallia New" pitchFamily="34" charset="-34"/>
                <a:cs typeface="JasmineUPC" pitchFamily="18" charset="-34"/>
              </a:rPr>
              <a:t>2509</a:t>
            </a:r>
          </a:p>
          <a:p>
            <a:pPr algn="ctr">
              <a:defRPr/>
            </a:pPr>
            <a:r>
              <a:rPr lang="th-TH" sz="2800" b="1" dirty="0">
                <a:solidFill>
                  <a:schemeClr val="lt1"/>
                </a:solidFill>
                <a:latin typeface="Browallia New" pitchFamily="34" charset="-34"/>
                <a:cs typeface="JasmineUPC" pitchFamily="18" charset="-34"/>
              </a:rPr>
              <a:t>แบ่งหอการค้าออกเป็น </a:t>
            </a:r>
            <a:r>
              <a:rPr lang="en-US" sz="2800" b="1" dirty="0">
                <a:solidFill>
                  <a:schemeClr val="lt1"/>
                </a:solidFill>
                <a:latin typeface="Browallia New" pitchFamily="34" charset="-34"/>
                <a:cs typeface="JasmineUPC" pitchFamily="18" charset="-34"/>
              </a:rPr>
              <a:t>4 </a:t>
            </a:r>
            <a:r>
              <a:rPr lang="th-TH" sz="2800" b="1" dirty="0">
                <a:solidFill>
                  <a:schemeClr val="lt1"/>
                </a:solidFill>
                <a:latin typeface="Browallia New" pitchFamily="34" charset="-34"/>
                <a:cs typeface="JasmineUPC" pitchFamily="18" charset="-34"/>
              </a:rPr>
              <a:t>ประเภท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427984" y="1484784"/>
            <a:ext cx="0" cy="288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29262" y="2928273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ดูแลเศรษฐกิจ  ระหว่างประเทศ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173" y="2947324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ดูแลเศรษฐกิจ  ภายในประเทศ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504" y="5999288"/>
            <a:ext cx="897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/>
              <a:t>หมายเหตุ </a:t>
            </a:r>
            <a:r>
              <a:rPr lang="en-US" sz="2000" b="1" dirty="0" smtClean="0"/>
              <a:t>: </a:t>
            </a:r>
            <a:r>
              <a:rPr lang="th-TH" sz="2000" b="1" dirty="0">
                <a:latin typeface="Browallia New" pitchFamily="34" charset="-34"/>
                <a:cs typeface="JasmineUPC" pitchFamily="18" charset="-34"/>
              </a:rPr>
              <a:t>คณะกรรมการหอการค้าไทยและสภาหอการค้าฯ มาจากที่ประชุมใหญ่เลือกตั้ง มีวาระ 2 ปี</a:t>
            </a:r>
            <a:endParaRPr lang="en-US" sz="2000" b="1" dirty="0">
              <a:latin typeface="Browallia New" pitchFamily="34" charset="-34"/>
              <a:cs typeface="JasmineUPC" pitchFamily="18" charset="-34"/>
            </a:endParaRPr>
          </a:p>
          <a:p>
            <a:r>
              <a:rPr lang="en-US" sz="2000" b="1" dirty="0" smtClean="0"/>
              <a:t>              </a:t>
            </a:r>
            <a:r>
              <a:rPr lang="th-TH" sz="2000" b="1" dirty="0" smtClean="0"/>
              <a:t>  </a:t>
            </a:r>
            <a:r>
              <a:rPr lang="th-TH" sz="2000" b="1" dirty="0" smtClean="0">
                <a:latin typeface="Browallia New" pitchFamily="34" charset="-34"/>
                <a:cs typeface="JasmineUPC" pitchFamily="18" charset="-34"/>
              </a:rPr>
              <a:t>ประธาน</a:t>
            </a:r>
            <a:r>
              <a:rPr lang="th-TH" sz="2000" b="1" dirty="0">
                <a:latin typeface="Browallia New" pitchFamily="34" charset="-34"/>
                <a:cs typeface="JasmineUPC" pitchFamily="18" charset="-34"/>
              </a:rPr>
              <a:t>กรรมการหอการค้าไทย เป็นประธานกรรมการสภาหอการค้าแห่งประเทศไทยโดย</a:t>
            </a:r>
            <a:r>
              <a:rPr lang="th-TH" sz="2000" b="1" dirty="0" smtClean="0">
                <a:latin typeface="Browallia New" pitchFamily="34" charset="-34"/>
                <a:cs typeface="JasmineUPC" pitchFamily="18" charset="-34"/>
              </a:rPr>
              <a:t>ตำแหน่ง</a:t>
            </a:r>
            <a:endParaRPr lang="en-US" sz="2000" b="1" dirty="0">
              <a:latin typeface="Browallia New" pitchFamily="34" charset="-34"/>
              <a:cs typeface="Jasmine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84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6632"/>
            <a:ext cx="7383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0070C0"/>
                </a:solidFill>
              </a:rPr>
              <a:t>ภารกิจที่จะขับเคลื่อนเชิงรุก โดยทีมเศรษฐกิจจังหวัด</a:t>
            </a:r>
            <a:endParaRPr lang="th-TH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8" t="33998" r="5444" b="17450"/>
          <a:stretch/>
        </p:blipFill>
        <p:spPr>
          <a:xfrm>
            <a:off x="0" y="762963"/>
            <a:ext cx="9144000" cy="609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"/>
            <a:ext cx="9192964" cy="68811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52120" y="5377279"/>
            <a:ext cx="33612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lleniaUPC" pitchFamily="18" charset="-34"/>
                <a:cs typeface="DilleniaUPC" pitchFamily="18" charset="-34"/>
              </a:rPr>
              <a:t>ขอขอบคุณ</a:t>
            </a:r>
          </a:p>
        </p:txBody>
      </p:sp>
      <p:pic>
        <p:nvPicPr>
          <p:cNvPr id="5" name="Picture 1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9" b="96495" l="9944" r="100000">
                        <a14:foregroundMark x1="83263" y1="75234" x2="91387" y2="70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747464"/>
            <a:ext cx="9972600" cy="29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ธงชาตฺไทย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812"/>
            <a:ext cx="2051720" cy="159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/>
          <p:cNvSpPr>
            <a:spLocks noGrp="1" noChangeArrowheads="1"/>
          </p:cNvSpPr>
          <p:nvPr>
            <p:ph type="title"/>
          </p:nvPr>
        </p:nvSpPr>
        <p:spPr>
          <a:xfrm>
            <a:off x="-101600" y="-14288"/>
            <a:ext cx="8769350" cy="1217613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th-TH" altLang="ko-KR" b="1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DilleniaUPC" pitchFamily="18" charset="-34"/>
                <a:ea typeface="Gulim" pitchFamily="34" charset="-127"/>
                <a:cs typeface="DilleniaUPC" pitchFamily="18" charset="-34"/>
              </a:rPr>
              <a:t>               </a:t>
            </a:r>
            <a:r>
              <a:rPr kumimoji="1" lang="th-TH" altLang="ko-KR" sz="5400" b="1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DilleniaUPC" pitchFamily="18" charset="-34"/>
                <a:ea typeface="Gulim" pitchFamily="34" charset="-127"/>
                <a:cs typeface="DilleniaUPC" pitchFamily="18" charset="-34"/>
              </a:rPr>
              <a:t>หอการค้า</a:t>
            </a:r>
            <a:r>
              <a:rPr kumimoji="1" lang="th-TH" altLang="ko-KR" sz="5400" b="1" dirty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DilleniaUPC" pitchFamily="18" charset="-34"/>
                <a:ea typeface="Gulim" pitchFamily="34" charset="-127"/>
                <a:cs typeface="DilleniaUPC" pitchFamily="18" charset="-34"/>
              </a:rPr>
              <a:t>ไทย </a:t>
            </a:r>
            <a:r>
              <a:rPr kumimoji="1" lang="th-TH" altLang="ko-KR" sz="5400" b="1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DilleniaUPC" pitchFamily="18" charset="-34"/>
                <a:ea typeface="Gulim" pitchFamily="34" charset="-127"/>
                <a:cs typeface="DilleniaUPC" pitchFamily="18" charset="-34"/>
              </a:rPr>
              <a:t>และเครือข่าย</a:t>
            </a:r>
            <a:endParaRPr kumimoji="1" lang="en-US" altLang="ko-KR" b="1" dirty="0">
              <a:solidFill>
                <a:srgbClr val="0000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DilleniaUPC" pitchFamily="18" charset="-34"/>
              <a:ea typeface="Gulim" pitchFamily="34" charset="-127"/>
              <a:cs typeface="DilleniaUPC" pitchFamily="18" charset="-34"/>
            </a:endParaRP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gray">
          <a:xfrm>
            <a:off x="193675" y="1303338"/>
            <a:ext cx="8802688" cy="1855787"/>
          </a:xfrm>
          <a:prstGeom prst="upArrow">
            <a:avLst>
              <a:gd name="adj1" fmla="val 69917"/>
              <a:gd name="adj2" fmla="val 42162"/>
            </a:avLst>
          </a:prstGeom>
          <a:gradFill flip="none" rotWithShape="1">
            <a:gsLst>
              <a:gs pos="52000">
                <a:srgbClr val="FFFF00"/>
              </a:gs>
              <a:gs pos="78000">
                <a:srgbClr val="FFFF66"/>
              </a:gs>
              <a:gs pos="20000">
                <a:srgbClr val="FF6600"/>
              </a:gs>
              <a:gs pos="1000">
                <a:srgbClr val="FF3300"/>
              </a:gs>
            </a:gsLst>
            <a:lin ang="5400000" scaled="1"/>
            <a:tileRect/>
          </a:gradFill>
          <a:ln w="25400">
            <a:solidFill>
              <a:srgbClr val="CC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defRPr/>
            </a:pPr>
            <a:r>
              <a:rPr kumimoji="1" lang="th-TH" altLang="ko-KR" sz="4000" b="1" dirty="0">
                <a:solidFill>
                  <a:prstClr val="black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ยอดสมาชิกเครือข่ายหอการค้าทั่วประเทศ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defRPr/>
            </a:pPr>
            <a:r>
              <a:rPr kumimoji="1" lang="en-US" altLang="ko-KR" sz="4000" b="1" dirty="0" smtClean="0">
                <a:solidFill>
                  <a:prstClr val="black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82,739 </a:t>
            </a:r>
            <a:r>
              <a:rPr kumimoji="1" lang="th-TH" altLang="ko-KR" sz="4000" b="1" dirty="0">
                <a:solidFill>
                  <a:prstClr val="black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ราย</a:t>
            </a:r>
            <a:endParaRPr kumimoji="1" lang="ko-KR" altLang="en-US" sz="4000" b="1" dirty="0">
              <a:solidFill>
                <a:prstClr val="black"/>
              </a:solidFill>
              <a:latin typeface="DilleniaUPC" pitchFamily="18" charset="-34"/>
              <a:ea typeface="Gulim" pitchFamily="34" charset="-127"/>
              <a:cs typeface="DilleniaUPC" pitchFamily="18" charset="-34"/>
            </a:endParaRPr>
          </a:p>
        </p:txBody>
      </p:sp>
      <p:sp>
        <p:nvSpPr>
          <p:cNvPr id="4106" name="AutoShape 9"/>
          <p:cNvSpPr>
            <a:spLocks noChangeArrowheads="1"/>
          </p:cNvSpPr>
          <p:nvPr/>
        </p:nvSpPr>
        <p:spPr bwMode="gray">
          <a:xfrm>
            <a:off x="2078038" y="1457325"/>
            <a:ext cx="4441825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l"/>
            </a:pPr>
            <a:endParaRPr kumimoji="1" lang="ko-KR" altLang="en-US" sz="2400" b="1" smtClean="0">
              <a:solidFill>
                <a:srgbClr val="0000FF"/>
              </a:solidFill>
              <a:latin typeface="Verdana" panose="020B0604030504040204" pitchFamily="34" charset="0"/>
              <a:ea typeface="Gulim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gray">
          <a:xfrm>
            <a:off x="76200" y="3809665"/>
            <a:ext cx="1783281" cy="172564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79000">
                <a:srgbClr val="FBCBA3"/>
              </a:gs>
              <a:gs pos="22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chemeClr val="accent6">
                <a:lumMod val="50000"/>
              </a:schemeClr>
            </a:solidFill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ko-KR" sz="2800" b="1" dirty="0">
                <a:solidFill>
                  <a:srgbClr val="0000FF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หอการค้าไทย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ko-KR" sz="2800" b="1" dirty="0">
                <a:solidFill>
                  <a:srgbClr val="0000FF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4</a:t>
            </a:r>
            <a:r>
              <a:rPr kumimoji="1" lang="en-US" altLang="ko-KR" sz="2800" b="1" dirty="0" smtClean="0">
                <a:solidFill>
                  <a:srgbClr val="0000FF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,642 </a:t>
            </a:r>
            <a:r>
              <a:rPr kumimoji="1" lang="th-TH" altLang="ko-KR" sz="2800" b="1" dirty="0">
                <a:solidFill>
                  <a:srgbClr val="0000FF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ราย</a:t>
            </a:r>
            <a:endParaRPr kumimoji="1" lang="en-US" altLang="ko-KR" sz="2800" b="1" dirty="0">
              <a:solidFill>
                <a:srgbClr val="0000FF"/>
              </a:solidFill>
              <a:latin typeface="DilleniaUPC" pitchFamily="18" charset="-34"/>
              <a:ea typeface="Gulim" pitchFamily="34" charset="-127"/>
              <a:cs typeface="DilleniaUPC" pitchFamily="18" charset="-34"/>
            </a:endParaRPr>
          </a:p>
        </p:txBody>
      </p:sp>
      <p:sp>
        <p:nvSpPr>
          <p:cNvPr id="45062" name="Oval 6"/>
          <p:cNvSpPr>
            <a:spLocks noChangeArrowheads="1"/>
          </p:cNvSpPr>
          <p:nvPr/>
        </p:nvSpPr>
        <p:spPr bwMode="gray">
          <a:xfrm>
            <a:off x="1945741" y="3799583"/>
            <a:ext cx="1776239" cy="1725643"/>
          </a:xfrm>
          <a:prstGeom prst="ellipse">
            <a:avLst/>
          </a:prstGeom>
          <a:gradFill>
            <a:gsLst>
              <a:gs pos="13000">
                <a:srgbClr val="0033CC"/>
              </a:gs>
              <a:gs pos="4000">
                <a:srgbClr val="0319E7"/>
              </a:gs>
              <a:gs pos="3000">
                <a:schemeClr val="tx2">
                  <a:lumMod val="40000"/>
                  <a:lumOff val="60000"/>
                </a:schemeClr>
              </a:gs>
              <a:gs pos="47000">
                <a:srgbClr val="0A5AD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38100">
            <a:solidFill>
              <a:srgbClr val="0000FF"/>
            </a:solidFill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3200" b="1" dirty="0">
              <a:solidFill>
                <a:srgbClr val="FFFF00"/>
              </a:solidFill>
              <a:ea typeface="Gulim" pitchFamily="34" charset="-127"/>
            </a:endParaRP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ko-KR" sz="2800" b="1" dirty="0">
                <a:solidFill>
                  <a:srgbClr val="FFFF00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สภาหอการค้า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ko-KR" sz="2800" b="1" dirty="0">
                <a:solidFill>
                  <a:srgbClr val="FFFF00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แห่งประเทศไทย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dirty="0" smtClean="0">
                <a:solidFill>
                  <a:srgbClr val="FFFF00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1,395 </a:t>
            </a:r>
            <a:r>
              <a:rPr kumimoji="1" lang="th-TH" altLang="ko-KR" sz="2800" b="1" dirty="0">
                <a:solidFill>
                  <a:srgbClr val="FFFF00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ราย</a:t>
            </a:r>
            <a:endParaRPr kumimoji="1" lang="en-US" altLang="ko-KR" sz="2800" b="1" dirty="0">
              <a:solidFill>
                <a:srgbClr val="FFFF00"/>
              </a:solidFill>
              <a:latin typeface="DilleniaUPC" pitchFamily="18" charset="-34"/>
              <a:ea typeface="Gulim" pitchFamily="34" charset="-127"/>
              <a:cs typeface="DilleniaUPC" pitchFamily="18" charset="-34"/>
            </a:endParaRP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lang="en-US" altLang="ko-KR" sz="2800" b="1" dirty="0">
              <a:solidFill>
                <a:prstClr val="white"/>
              </a:solidFill>
              <a:ea typeface="Gulim" pitchFamily="34" charset="-127"/>
            </a:endParaRPr>
          </a:p>
        </p:txBody>
      </p:sp>
      <p:sp>
        <p:nvSpPr>
          <p:cNvPr id="45063" name="Oval 7"/>
          <p:cNvSpPr>
            <a:spLocks noChangeArrowheads="1"/>
          </p:cNvSpPr>
          <p:nvPr/>
        </p:nvSpPr>
        <p:spPr bwMode="gray">
          <a:xfrm>
            <a:off x="3757188" y="3796223"/>
            <a:ext cx="1751595" cy="1717242"/>
          </a:xfrm>
          <a:prstGeom prst="ellipse">
            <a:avLst/>
          </a:prstGeom>
          <a:gradFill>
            <a:gsLst>
              <a:gs pos="75000">
                <a:srgbClr val="3AECB5"/>
              </a:gs>
              <a:gs pos="68000">
                <a:srgbClr val="5BD3B4"/>
              </a:gs>
              <a:gs pos="49000">
                <a:srgbClr val="1FB180"/>
              </a:gs>
              <a:gs pos="39000">
                <a:srgbClr val="32AA91"/>
              </a:gs>
              <a:gs pos="0">
                <a:srgbClr val="00642D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38100">
            <a:solidFill>
              <a:srgbClr val="0092CC"/>
            </a:solidFill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ko-KR" sz="2800" b="1" dirty="0">
                <a:solidFill>
                  <a:srgbClr val="800000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หอการค้า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ko-KR" sz="2800" b="1" dirty="0">
                <a:solidFill>
                  <a:srgbClr val="800000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จังหวัด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dirty="0" smtClean="0">
                <a:solidFill>
                  <a:srgbClr val="C0504D">
                    <a:lumMod val="50000"/>
                  </a:srgbClr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37,692 </a:t>
            </a:r>
            <a:r>
              <a:rPr kumimoji="1" lang="th-TH" altLang="ko-KR" sz="2800" b="1" dirty="0">
                <a:solidFill>
                  <a:srgbClr val="C0504D">
                    <a:lumMod val="50000"/>
                  </a:srgbClr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ราย</a:t>
            </a:r>
            <a:endParaRPr kumimoji="1" lang="en-US" altLang="ko-KR" sz="2800" b="1" dirty="0">
              <a:solidFill>
                <a:srgbClr val="C0504D">
                  <a:lumMod val="50000"/>
                </a:srgbClr>
              </a:solidFill>
              <a:latin typeface="DilleniaUPC" pitchFamily="18" charset="-34"/>
              <a:ea typeface="Gulim" pitchFamily="34" charset="-127"/>
              <a:cs typeface="DilleniaUPC" pitchFamily="18" charset="-34"/>
            </a:endParaRPr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gray">
          <a:xfrm>
            <a:off x="5533428" y="3799583"/>
            <a:ext cx="1770959" cy="1735725"/>
          </a:xfrm>
          <a:prstGeom prst="ellipse">
            <a:avLst/>
          </a:prstGeom>
          <a:gradFill>
            <a:gsLst>
              <a:gs pos="34993">
                <a:srgbClr val="E25463"/>
              </a:gs>
              <a:gs pos="7000">
                <a:srgbClr val="E51120"/>
              </a:gs>
              <a:gs pos="0">
                <a:srgbClr val="C0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38100">
            <a:solidFill>
              <a:srgbClr val="C00000"/>
            </a:solidFill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ko-KR" sz="2800" b="1" dirty="0">
                <a:solidFill>
                  <a:srgbClr val="0317D7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หอการค้า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ko-KR" sz="2800" b="1" dirty="0">
                <a:solidFill>
                  <a:srgbClr val="0317D7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ต่างประเทศ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800" b="1" dirty="0">
                <a:solidFill>
                  <a:srgbClr val="0317D7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5,395 </a:t>
            </a:r>
            <a:r>
              <a:rPr lang="th-TH" altLang="ko-KR" sz="2800" b="1" dirty="0">
                <a:solidFill>
                  <a:srgbClr val="0317D7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ราย</a:t>
            </a:r>
            <a:endParaRPr lang="en-US" altLang="ko-KR" sz="2800" b="1" dirty="0">
              <a:solidFill>
                <a:srgbClr val="0317D7"/>
              </a:solidFill>
              <a:latin typeface="DilleniaUPC" pitchFamily="18" charset="-34"/>
              <a:ea typeface="Gulim" pitchFamily="34" charset="-127"/>
              <a:cs typeface="DilleniaUPC" pitchFamily="18" charset="-34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gray">
          <a:xfrm>
            <a:off x="7343115" y="3828147"/>
            <a:ext cx="1721667" cy="1717242"/>
          </a:xfrm>
          <a:prstGeom prst="ellipse">
            <a:avLst/>
          </a:prstGeom>
          <a:gradFill>
            <a:gsLst>
              <a:gs pos="26000">
                <a:srgbClr val="FFFF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38100">
            <a:solidFill>
              <a:srgbClr val="FFC000"/>
            </a:solidFill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ko-KR" sz="2800" b="1" dirty="0">
                <a:solidFill>
                  <a:srgbClr val="2B14D6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สมาคมการค้า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2800" b="1" dirty="0" smtClean="0">
                <a:solidFill>
                  <a:srgbClr val="2B14D6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33,</a:t>
            </a:r>
            <a:r>
              <a:rPr lang="th-TH" altLang="ko-KR" sz="2800" b="1" dirty="0" smtClean="0">
                <a:solidFill>
                  <a:srgbClr val="2B14D6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615 </a:t>
            </a:r>
            <a:r>
              <a:rPr lang="th-TH" altLang="ko-KR" sz="2800" b="1" dirty="0">
                <a:solidFill>
                  <a:srgbClr val="2B14D6"/>
                </a:solidFill>
                <a:latin typeface="DilleniaUPC" pitchFamily="18" charset="-34"/>
                <a:ea typeface="Gulim" pitchFamily="34" charset="-127"/>
                <a:cs typeface="DilleniaUPC" pitchFamily="18" charset="-34"/>
              </a:rPr>
              <a:t>ราย</a:t>
            </a:r>
            <a:endParaRPr lang="en-US" altLang="ko-KR" sz="2800" b="1" dirty="0">
              <a:solidFill>
                <a:srgbClr val="2B14D6"/>
              </a:solidFill>
              <a:latin typeface="DilleniaUPC" pitchFamily="18" charset="-34"/>
              <a:ea typeface="Gulim" pitchFamily="34" charset="-127"/>
              <a:cs typeface="DilleniaUPC" pitchFamily="18" charset="-34"/>
            </a:endParaRPr>
          </a:p>
        </p:txBody>
      </p:sp>
      <p:sp>
        <p:nvSpPr>
          <p:cNvPr id="2" name="Curved Up Arrow 1"/>
          <p:cNvSpPr/>
          <p:nvPr/>
        </p:nvSpPr>
        <p:spPr bwMode="auto">
          <a:xfrm>
            <a:off x="1356007" y="5496662"/>
            <a:ext cx="1179465" cy="415028"/>
          </a:xfrm>
          <a:prstGeom prst="curvedUpArrow">
            <a:avLst/>
          </a:prstGeom>
          <a:solidFill>
            <a:srgbClr val="2031D4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790ED"/>
              </a:solidFill>
              <a:cs typeface="Angsana New" panose="02020603050405020304" pitchFamily="18" charset="-34"/>
            </a:endParaRPr>
          </a:p>
        </p:txBody>
      </p:sp>
      <p:sp>
        <p:nvSpPr>
          <p:cNvPr id="3" name="Curved Down Arrow 2"/>
          <p:cNvSpPr/>
          <p:nvPr/>
        </p:nvSpPr>
        <p:spPr bwMode="auto">
          <a:xfrm>
            <a:off x="3227309" y="3485371"/>
            <a:ext cx="1221715" cy="324294"/>
          </a:xfrm>
          <a:prstGeom prst="curvedDownArrow">
            <a:avLst/>
          </a:prstGeom>
          <a:solidFill>
            <a:srgbClr val="2031D4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0000"/>
              </a:solidFill>
              <a:cs typeface="Angsana New" panose="02020603050405020304" pitchFamily="18" charset="-34"/>
            </a:endParaRPr>
          </a:p>
        </p:txBody>
      </p:sp>
      <p:sp>
        <p:nvSpPr>
          <p:cNvPr id="14" name="Curved Up Arrow 13"/>
          <p:cNvSpPr/>
          <p:nvPr/>
        </p:nvSpPr>
        <p:spPr bwMode="auto">
          <a:xfrm>
            <a:off x="5075725" y="5545389"/>
            <a:ext cx="1179465" cy="415029"/>
          </a:xfrm>
          <a:prstGeom prst="curvedUpArrow">
            <a:avLst/>
          </a:prstGeom>
          <a:solidFill>
            <a:srgbClr val="2031D4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cs typeface="Angsana New" panose="02020603050405020304" pitchFamily="18" charset="-34"/>
            </a:endParaRPr>
          </a:p>
        </p:txBody>
      </p:sp>
      <p:sp>
        <p:nvSpPr>
          <p:cNvPr id="16" name="Curved Down Arrow 15"/>
          <p:cNvSpPr/>
          <p:nvPr/>
        </p:nvSpPr>
        <p:spPr bwMode="auto">
          <a:xfrm>
            <a:off x="6844923" y="3520657"/>
            <a:ext cx="1221715" cy="324293"/>
          </a:xfrm>
          <a:prstGeom prst="curvedDownArrow">
            <a:avLst/>
          </a:prstGeom>
          <a:solidFill>
            <a:srgbClr val="2031D4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cs typeface="Angsana New" panose="02020603050405020304" pitchFamily="18" charset="-34"/>
            </a:endParaRPr>
          </a:p>
        </p:txBody>
      </p:sp>
      <p:sp>
        <p:nvSpPr>
          <p:cNvPr id="17" name="Slide Number Placeholder 6"/>
          <p:cNvSpPr txBox="1">
            <a:spLocks/>
          </p:cNvSpPr>
          <p:nvPr/>
        </p:nvSpPr>
        <p:spPr>
          <a:xfrm>
            <a:off x="8391556" y="6240924"/>
            <a:ext cx="752444" cy="50009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5</a:t>
            </a:r>
            <a:endParaRPr lang="en-US" sz="3600" b="1" dirty="0">
              <a:solidFill>
                <a:schemeClr val="tx1"/>
              </a:solidFill>
              <a:latin typeface="DilleniaUPC" pitchFamily="18" charset="-34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148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484784"/>
            <a:ext cx="9144000" cy="36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2. ภารกิจที่หอการค้าไทย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และ</a:t>
            </a:r>
            <a:b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</a:b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สภา</a:t>
            </a:r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หอการค้าแห่งประเทศ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ไทยกำลัง</a:t>
            </a:r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ดำเนินการตามนโยบายของ</a:t>
            </a:r>
            <a:r>
              <a:rPr lang="th-TH" sz="4800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หอการค้าฯ และ</a:t>
            </a:r>
            <a:r>
              <a:rPr lang="th-TH" sz="4800" dirty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เครือข่าย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057400" cy="365125"/>
          </a:xfrm>
        </p:spPr>
        <p:txBody>
          <a:bodyPr/>
          <a:lstStyle/>
          <a:p>
            <a:fld id="{E70DC14A-D08D-40DB-A6D9-2EB0EF65DD37}" type="slidenum">
              <a:rPr lang="en-US" sz="1800" b="1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sz="1800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6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00" y="123246"/>
            <a:ext cx="7886700" cy="713466"/>
          </a:xfrm>
        </p:spPr>
        <p:txBody>
          <a:bodyPr>
            <a:noAutofit/>
          </a:bodyPr>
          <a:lstStyle/>
          <a:p>
            <a:r>
              <a:rPr lang="th-TH" dirty="0">
                <a:solidFill>
                  <a:srgbClr val="0000CC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ยุทธศาสตร์</a:t>
            </a:r>
            <a:r>
              <a:rPr lang="th-TH" dirty="0" smtClean="0">
                <a:solidFill>
                  <a:srgbClr val="0000CC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เศรษฐกิจหอการค้าฯ และเครือข่าย</a:t>
            </a:r>
            <a:endParaRPr lang="en-US" dirty="0">
              <a:solidFill>
                <a:srgbClr val="0000CC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721" y="4629848"/>
            <a:ext cx="8610600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ภาค</a:t>
            </a:r>
            <a:r>
              <a:rPr lang="th-TH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การค้าและการผลิต  </a:t>
            </a:r>
            <a:r>
              <a:rPr lang="en-US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ยกระดับ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ประเทศไทยให้เป็น 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Trading Nation </a:t>
            </a:r>
            <a:endParaRPr lang="th-TH" sz="2400" b="1" dirty="0" smtClean="0">
              <a:solidFill>
                <a:srgbClr val="222222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ภาค</a:t>
            </a: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เกษตร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ลด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ความเหลื่อมล้ำของเกษตรกร โดยพัฒนาทั้ง 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Value Chain 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โดยนำความ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ต้องการของตลาดมาพัฒนาต้นน้ำ กลางน้ำ และปลาย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น้ำ</a:t>
            </a:r>
            <a:endParaRPr lang="en-US" sz="2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ภาค</a:t>
            </a: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บริการ </a:t>
            </a:r>
            <a:r>
              <a:rPr lang="th-TH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ส่งเสริม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ธุรกิจที่เกี่ยวเนื่องกับ การท่องเที่ยว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, Wellness,  Creative &amp; Digital </a:t>
            </a:r>
            <a:r>
              <a:rPr lang="en-US" sz="2400" b="1" dirty="0" smtClean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Business</a:t>
            </a:r>
            <a:r>
              <a:rPr lang="en-US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, Logistics, </a:t>
            </a:r>
            <a:r>
              <a:rPr lang="th-TH" sz="2400" b="1" dirty="0">
                <a:solidFill>
                  <a:srgbClr val="222222"/>
                </a:solidFill>
                <a:latin typeface="Browallia New" pitchFamily="34" charset="-34"/>
                <a:cs typeface="Browallia New" pitchFamily="34" charset="-34"/>
              </a:rPr>
              <a:t>และการออกแบบ สถาปัตยกรรม</a:t>
            </a:r>
            <a:endParaRPr lang="th-TH" sz="2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114172" y="993781"/>
            <a:ext cx="2819400" cy="70702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660033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prstClr val="black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ยุทธศาสตร์เศรษฐกิจ</a:t>
            </a:r>
            <a:endParaRPr lang="th-TH" sz="2400" b="1" dirty="0">
              <a:solidFill>
                <a:prstClr val="black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</p:txBody>
      </p:sp>
      <p:sp>
        <p:nvSpPr>
          <p:cNvPr id="7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444448" y="2218003"/>
            <a:ext cx="2160000" cy="900000"/>
          </a:xfrm>
          <a:prstGeom prst="roundRect">
            <a:avLst>
              <a:gd name="adj" fmla="val 16667"/>
            </a:avLst>
          </a:prstGeom>
          <a:solidFill>
            <a:srgbClr val="00B050">
              <a:alpha val="20000"/>
            </a:srgbClr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Service Sector</a:t>
            </a:r>
            <a:endParaRPr lang="th-TH" sz="2400" b="1" dirty="0" smtClean="0">
              <a:solidFill>
                <a:prstClr val="white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กลุ่มธุรกิจบริการ</a:t>
            </a:r>
          </a:p>
        </p:txBody>
      </p:sp>
      <p:sp>
        <p:nvSpPr>
          <p:cNvPr id="8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276096" y="2240053"/>
            <a:ext cx="2160000" cy="900000"/>
          </a:xfrm>
          <a:prstGeom prst="roundRect">
            <a:avLst>
              <a:gd name="adj" fmla="val 16667"/>
            </a:avLst>
          </a:prstGeom>
          <a:solidFill>
            <a:srgbClr val="FF0000">
              <a:alpha val="20000"/>
            </a:srgbClr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Agriculture Sector</a:t>
            </a:r>
            <a:endParaRPr lang="th-TH" sz="2400" b="1" dirty="0" smtClean="0">
              <a:solidFill>
                <a:prstClr val="white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  <a:p>
            <a:pPr algn="ctr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กลุ่มธุรกิจเกษตรและอาหาร</a:t>
            </a:r>
          </a:p>
        </p:txBody>
      </p:sp>
      <p:sp>
        <p:nvSpPr>
          <p:cNvPr id="9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7504" y="2240053"/>
            <a:ext cx="2160000" cy="900000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Trading Nation</a:t>
            </a:r>
            <a:endParaRPr lang="th-TH" sz="2400" b="1" dirty="0" smtClean="0">
              <a:solidFill>
                <a:prstClr val="white"/>
              </a:solidFill>
              <a:latin typeface="Browallia New" pitchFamily="34" charset="-34"/>
              <a:ea typeface="Tahoma" pitchFamily="34" charset="0"/>
              <a:cs typeface="Browallia New" pitchFamily="34" charset="-34"/>
            </a:endParaRPr>
          </a:p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white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กลุ่มธุรกิจการค้าและการผลิต</a:t>
            </a:r>
          </a:p>
        </p:txBody>
      </p:sp>
      <p:cxnSp>
        <p:nvCxnSpPr>
          <p:cNvPr id="20" name="Elbow Connector 19"/>
          <p:cNvCxnSpPr>
            <a:stCxn id="9" idx="0"/>
            <a:endCxn id="5" idx="2"/>
          </p:cNvCxnSpPr>
          <p:nvPr/>
        </p:nvCxnSpPr>
        <p:spPr>
          <a:xfrm rot="5400000" flipH="1" flipV="1">
            <a:off x="2586066" y="302247"/>
            <a:ext cx="539245" cy="333636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7" idx="0"/>
            <a:endCxn id="5" idx="2"/>
          </p:cNvCxnSpPr>
          <p:nvPr/>
        </p:nvCxnSpPr>
        <p:spPr>
          <a:xfrm rot="16200000" flipV="1">
            <a:off x="5765563" y="459118"/>
            <a:ext cx="517195" cy="300057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7744" y="3541747"/>
            <a:ext cx="8928752" cy="82335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8575">
            <a:noFill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Economic Foundation</a:t>
            </a:r>
          </a:p>
          <a:p>
            <a:pPr algn="ctr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prstClr val="black"/>
                </a:solidFill>
                <a:latin typeface="Browallia New" pitchFamily="34" charset="-34"/>
                <a:ea typeface="Tahoma" pitchFamily="34" charset="0"/>
                <a:cs typeface="Browallia New" pitchFamily="34" charset="-34"/>
              </a:rPr>
              <a:t>โครงสร้างทางเศรษฐกิจ</a:t>
            </a:r>
          </a:p>
        </p:txBody>
      </p:sp>
      <p:sp>
        <p:nvSpPr>
          <p:cNvPr id="33" name="Down Arrow 32"/>
          <p:cNvSpPr/>
          <p:nvPr/>
        </p:nvSpPr>
        <p:spPr>
          <a:xfrm rot="10800000">
            <a:off x="899592" y="3172237"/>
            <a:ext cx="648072" cy="3287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 rot="10800000">
            <a:off x="3995936" y="3172237"/>
            <a:ext cx="648072" cy="328771"/>
          </a:xfrm>
          <a:prstGeom prst="downArrow">
            <a:avLst/>
          </a:prstGeom>
          <a:noFill/>
          <a:ln>
            <a:solidFill>
              <a:schemeClr val="accent1">
                <a:shade val="50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 rot="10800000">
            <a:off x="7308304" y="3140968"/>
            <a:ext cx="648072" cy="328771"/>
          </a:xfrm>
          <a:prstGeom prst="downArrow">
            <a:avLst/>
          </a:prstGeom>
          <a:noFill/>
          <a:ln>
            <a:solidFill>
              <a:schemeClr val="accent1">
                <a:shade val="50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C14A-D08D-40DB-A6D9-2EB0EF65DD37}" type="slidenum">
              <a:rPr lang="en-US" sz="2400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18860" y="1959406"/>
            <a:ext cx="5012" cy="273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7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" y="0"/>
            <a:ext cx="4463192" cy="3428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" y="3429000"/>
            <a:ext cx="4463192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429000"/>
            <a:ext cx="462915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" name="Slide Number Placeholder 6"/>
          <p:cNvSpPr txBox="1">
            <a:spLocks/>
          </p:cNvSpPr>
          <p:nvPr/>
        </p:nvSpPr>
        <p:spPr>
          <a:xfrm>
            <a:off x="8418286" y="6309320"/>
            <a:ext cx="649514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pPr algn="ctr"/>
              <a:t>8</a:t>
            </a:fld>
            <a:endParaRPr lang="en-US" sz="3600" b="1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"/>
          <a:stretch/>
        </p:blipFill>
        <p:spPr bwMode="auto">
          <a:xfrm>
            <a:off x="4564061" y="-28220"/>
            <a:ext cx="4616451" cy="324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325" y="-27384"/>
            <a:ext cx="4872980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40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ด้านการค้าภายในประเทศ</a:t>
            </a:r>
            <a:endParaRPr lang="th-TH" sz="4400" dirty="0">
              <a:solidFill>
                <a:srgbClr val="FFC000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13256" y="3128160"/>
            <a:ext cx="9174417" cy="72019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sz="4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โครงการอบรมและสัมมนา “</a:t>
            </a:r>
            <a:r>
              <a:rPr lang="en-US" sz="4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SMEs...</a:t>
            </a:r>
            <a:r>
              <a:rPr lang="th-TH" sz="48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วิธีทำเงิน</a:t>
            </a:r>
            <a:endParaRPr lang="th-TH" sz="4800" b="1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54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IMG_272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15" y="3971650"/>
            <a:ext cx="4885289" cy="29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www.reangwa.in.th/CDA/File/News/News_35639_877588620_fullsiz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387" y="3971649"/>
            <a:ext cx="4351213" cy="28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3212976"/>
            <a:ext cx="9139239" cy="792088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ส่งเสริมพัฒนา</a:t>
            </a:r>
            <a:r>
              <a:rPr lang="th-TH" sz="48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ผู้ประกอบการ</a:t>
            </a:r>
            <a:r>
              <a:rPr lang="th-TH" sz="4800" b="1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ไทยให้</a:t>
            </a:r>
            <a:r>
              <a:rPr lang="th-TH" sz="48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ก้าวไกล</a:t>
            </a:r>
            <a:r>
              <a:rPr lang="en-US" sz="48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…</a:t>
            </a:r>
            <a:r>
              <a:rPr lang="th-TH" sz="48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สู่สากล</a:t>
            </a:r>
            <a:endParaRPr lang="en-US" sz="4800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2" name="Slide Number Placeholder 6"/>
          <p:cNvSpPr txBox="1">
            <a:spLocks/>
          </p:cNvSpPr>
          <p:nvPr/>
        </p:nvSpPr>
        <p:spPr>
          <a:xfrm>
            <a:off x="8494486" y="6385519"/>
            <a:ext cx="649514" cy="47248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3600" b="1" smtClean="0">
                <a:solidFill>
                  <a:prstClr val="white"/>
                </a:solidFill>
                <a:latin typeface="DilleniaUPC" pitchFamily="18" charset="-34"/>
                <a:cs typeface="DilleniaUPC" pitchFamily="18" charset="-34"/>
              </a:rPr>
              <a:pPr algn="ctr"/>
              <a:t>9</a:t>
            </a:fld>
            <a:endParaRPr lang="en-US" sz="3600" b="1" dirty="0">
              <a:solidFill>
                <a:prstClr val="white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24" y="-27384"/>
            <a:ext cx="5212747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th-TH" sz="440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ด้านการค้าระหว่างประเทศ</a:t>
            </a:r>
            <a:endParaRPr lang="th-TH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1 Final Report v1">
  <a:themeElements>
    <a:clrScheme name="01 Final Report v1 10">
      <a:dk1>
        <a:srgbClr val="006699"/>
      </a:dk1>
      <a:lt1>
        <a:srgbClr val="FFFFFF"/>
      </a:lt1>
      <a:dk2>
        <a:srgbClr val="006699"/>
      </a:dk2>
      <a:lt2>
        <a:srgbClr val="FFFFFF"/>
      </a:lt2>
      <a:accent1>
        <a:srgbClr val="008000"/>
      </a:accent1>
      <a:accent2>
        <a:srgbClr val="FF6600"/>
      </a:accent2>
      <a:accent3>
        <a:srgbClr val="FFFFFF"/>
      </a:accent3>
      <a:accent4>
        <a:srgbClr val="005682"/>
      </a:accent4>
      <a:accent5>
        <a:srgbClr val="AAC0AA"/>
      </a:accent5>
      <a:accent6>
        <a:srgbClr val="E75C00"/>
      </a:accent6>
      <a:hlink>
        <a:srgbClr val="663399"/>
      </a:hlink>
      <a:folHlink>
        <a:srgbClr val="FF0000"/>
      </a:folHlink>
    </a:clrScheme>
    <a:fontScheme name="01 Final Report v1">
      <a:majorFont>
        <a:latin typeface="Browallia New"/>
        <a:ea typeface=""/>
        <a:cs typeface="Browallia New"/>
      </a:majorFont>
      <a:minorFont>
        <a:latin typeface="Browallia New"/>
        <a:ea typeface=""/>
        <a:cs typeface="Browalli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chemeClr val="folHlink"/>
          </a:solidFill>
          <a:prstDash val="sysDot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28575" cap="flat" cmpd="sng" algn="ctr">
          <a:solidFill>
            <a:schemeClr val="folHlink"/>
          </a:solidFill>
          <a:prstDash val="sysDot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800" dirty="0" smtClean="0">
            <a:latin typeface="+mj-lt"/>
          </a:defRPr>
        </a:defPPr>
      </a:lstStyle>
    </a:txDef>
  </a:objectDefaults>
  <a:extraClrSchemeLst>
    <a:extraClrScheme>
      <a:clrScheme name="01 Final Report v1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Final Report v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Final Report v1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336633"/>
        </a:accent1>
        <a:accent2>
          <a:srgbClr val="336666"/>
        </a:accent2>
        <a:accent3>
          <a:srgbClr val="FFFFFF"/>
        </a:accent3>
        <a:accent4>
          <a:srgbClr val="000000"/>
        </a:accent4>
        <a:accent5>
          <a:srgbClr val="ADB8AD"/>
        </a:accent5>
        <a:accent6>
          <a:srgbClr val="2D5C5C"/>
        </a:accent6>
        <a:hlink>
          <a:srgbClr val="9900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Final Report v1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CC33"/>
        </a:accent1>
        <a:accent2>
          <a:srgbClr val="66CC00"/>
        </a:accent2>
        <a:accent3>
          <a:srgbClr val="FFFFFF"/>
        </a:accent3>
        <a:accent4>
          <a:srgbClr val="000000"/>
        </a:accent4>
        <a:accent5>
          <a:srgbClr val="E2E2AD"/>
        </a:accent5>
        <a:accent6>
          <a:srgbClr val="5CB900"/>
        </a:accent6>
        <a:hlink>
          <a:srgbClr val="0099CC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Final Report v1 5">
        <a:dk1>
          <a:srgbClr val="006699"/>
        </a:dk1>
        <a:lt1>
          <a:srgbClr val="FFFFFF"/>
        </a:lt1>
        <a:dk2>
          <a:srgbClr val="006699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5682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Final Report v1 6">
        <a:dk1>
          <a:srgbClr val="000000"/>
        </a:dk1>
        <a:lt1>
          <a:srgbClr val="FFFFFF"/>
        </a:lt1>
        <a:dk2>
          <a:srgbClr val="006699"/>
        </a:dk2>
        <a:lt2>
          <a:srgbClr val="C0C0C0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Final Report v1 7">
        <a:dk1>
          <a:srgbClr val="006699"/>
        </a:dk1>
        <a:lt1>
          <a:srgbClr val="FFFFFF"/>
        </a:lt1>
        <a:dk2>
          <a:srgbClr val="006699"/>
        </a:dk2>
        <a:lt2>
          <a:srgbClr val="FFFFFF"/>
        </a:lt2>
        <a:accent1>
          <a:srgbClr val="006699"/>
        </a:accent1>
        <a:accent2>
          <a:srgbClr val="FF6600"/>
        </a:accent2>
        <a:accent3>
          <a:srgbClr val="FFFFFF"/>
        </a:accent3>
        <a:accent4>
          <a:srgbClr val="005682"/>
        </a:accent4>
        <a:accent5>
          <a:srgbClr val="AAB8C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Final Report v1 8">
        <a:dk1>
          <a:srgbClr val="006699"/>
        </a:dk1>
        <a:lt1>
          <a:srgbClr val="FFFFFF"/>
        </a:lt1>
        <a:dk2>
          <a:srgbClr val="006699"/>
        </a:dk2>
        <a:lt2>
          <a:srgbClr val="FFFFFF"/>
        </a:lt2>
        <a:accent1>
          <a:srgbClr val="006600"/>
        </a:accent1>
        <a:accent2>
          <a:srgbClr val="FF6600"/>
        </a:accent2>
        <a:accent3>
          <a:srgbClr val="FFFFFF"/>
        </a:accent3>
        <a:accent4>
          <a:srgbClr val="005682"/>
        </a:accent4>
        <a:accent5>
          <a:srgbClr val="AAB8A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Final Report v1 9">
        <a:dk1>
          <a:srgbClr val="006699"/>
        </a:dk1>
        <a:lt1>
          <a:srgbClr val="FFFFFF"/>
        </a:lt1>
        <a:dk2>
          <a:srgbClr val="006699"/>
        </a:dk2>
        <a:lt2>
          <a:srgbClr val="FFFFFF"/>
        </a:lt2>
        <a:accent1>
          <a:srgbClr val="339933"/>
        </a:accent1>
        <a:accent2>
          <a:srgbClr val="FF6600"/>
        </a:accent2>
        <a:accent3>
          <a:srgbClr val="FFFFFF"/>
        </a:accent3>
        <a:accent4>
          <a:srgbClr val="005682"/>
        </a:accent4>
        <a:accent5>
          <a:srgbClr val="ADCAAD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Final Report v1 10">
        <a:dk1>
          <a:srgbClr val="006699"/>
        </a:dk1>
        <a:lt1>
          <a:srgbClr val="FFFFFF"/>
        </a:lt1>
        <a:dk2>
          <a:srgbClr val="006699"/>
        </a:dk2>
        <a:lt2>
          <a:srgbClr val="FFFFFF"/>
        </a:lt2>
        <a:accent1>
          <a:srgbClr val="008000"/>
        </a:accent1>
        <a:accent2>
          <a:srgbClr val="FF6600"/>
        </a:accent2>
        <a:accent3>
          <a:srgbClr val="FFFFFF"/>
        </a:accent3>
        <a:accent4>
          <a:srgbClr val="005682"/>
        </a:accent4>
        <a:accent5>
          <a:srgbClr val="AAC0AA"/>
        </a:accent5>
        <a:accent6>
          <a:srgbClr val="E75C00"/>
        </a:accent6>
        <a:hlink>
          <a:srgbClr val="663399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</TotalTime>
  <Words>1767</Words>
  <Application>Microsoft Office PowerPoint</Application>
  <PresentationFormat>On-screen Show (4:3)</PresentationFormat>
  <Paragraphs>354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Gulim</vt:lpstr>
      <vt:lpstr>MS PGothic</vt:lpstr>
      <vt:lpstr>Angsana New</vt:lpstr>
      <vt:lpstr>Arial</vt:lpstr>
      <vt:lpstr>Browallia New</vt:lpstr>
      <vt:lpstr>BrowalliaUPC</vt:lpstr>
      <vt:lpstr>Calibri</vt:lpstr>
      <vt:lpstr>Calibri Light</vt:lpstr>
      <vt:lpstr>Cordia New</vt:lpstr>
      <vt:lpstr>DilleniaUPC</vt:lpstr>
      <vt:lpstr>JasmineUPC</vt:lpstr>
      <vt:lpstr>Tahoma</vt:lpstr>
      <vt:lpstr>TH SarabunPSK</vt:lpstr>
      <vt:lpstr>Times New Roman</vt:lpstr>
      <vt:lpstr>Verdana</vt:lpstr>
      <vt:lpstr>Wingdings</vt:lpstr>
      <vt:lpstr>Office Theme</vt:lpstr>
      <vt:lpstr>01 Final Report v1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               หอการค้าไทย และเครือข่าย</vt:lpstr>
      <vt:lpstr>PowerPoint Presentation</vt:lpstr>
      <vt:lpstr>ยุทธศาสตร์เศรษฐกิจหอการค้าฯ และเครือข่าย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ยุทธศาสตร์เศรษฐกิจ</vt:lpstr>
      <vt:lpstr>PowerPoint Presentation</vt:lpstr>
      <vt:lpstr>PowerPoint Presentation</vt:lpstr>
      <vt:lpstr>PowerPoint Presentation</vt:lpstr>
      <vt:lpstr>ยุทธศาสตร์เศรษฐกิจ</vt:lpstr>
      <vt:lpstr>PowerPoint Presentation</vt:lpstr>
      <vt:lpstr>PowerPoint Presentation</vt:lpstr>
      <vt:lpstr>PowerPoint Presentation</vt:lpstr>
      <vt:lpstr>        3.นโยบายเศรษฐกิจเร่งด่วนที่หอการค้าฯ  และเครือข่ายจะขับเคลื่อนร่วมกับภาครัฐ ตามนโยบายของรัฐบาล  (ดร.สมคิด จาตุศรีพิทักษ์                                   รองนายกรัฐมนตรี)  จากการประชุมหารือ ดร.สมคิด  จาตุศรีพิทักษ์ รองนายกรัฐมนตรี และกระทรวงพาณิชย์ เมื่อวันพุธที่ 2 กันยายน 2558 ณ กระทรวงพาณิชย์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ยุทธศาสตร์ ภาคตะวันออก 2020</vt:lpstr>
      <vt:lpstr>PowerPoint Presentation</vt:lpstr>
      <vt:lpstr>3 ภารกิจหลัก ในการขับเคลื่อนเศรษฐกิจในส่วนภูมิภาค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Autteetuch.Sa</cp:lastModifiedBy>
  <cp:revision>244</cp:revision>
  <cp:lastPrinted>2015-07-01T09:12:01Z</cp:lastPrinted>
  <dcterms:created xsi:type="dcterms:W3CDTF">2015-02-23T01:23:22Z</dcterms:created>
  <dcterms:modified xsi:type="dcterms:W3CDTF">2015-09-24T04:18:44Z</dcterms:modified>
</cp:coreProperties>
</file>