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08" y="-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A33CD-6F49-4CE1-A7C4-A1D884786F2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2C09C-0DC6-4449-B414-5D05AD545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2F3-F9B7-4786-B921-0E9D316416A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B917EA7-F3ED-4B03-9A96-F65A5A58B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D4A1-5575-4C09-943E-8E6AD3D55F1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CEBC0-D9F4-414D-BD43-92574C782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66F5-4ED2-4821-B868-C1F2C04FD4F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8799C6F-E382-4126-B1D3-5DCD01ECF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58B5-D578-4BC5-93ED-C5D4A7344DA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EB8EE-E53B-4271-814A-1D4B3EFF7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/>
              <a:t>“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C6C6-463E-48ED-A08E-35D2D417372B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9E6B50B-2BB4-49A6-8541-8571E1254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EA18-A5EA-4562-AC98-BAB93126AB47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629534C-5FEB-4211-9514-C5F3D465A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4AD4-9ADF-4DFF-861F-E548B0816A7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575A-8198-4E3F-8EB3-7604BEB26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BB624-E16E-4B10-82F1-4725AED5231F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62863-2B7B-487E-A696-230292739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06DD-C6AE-45A7-A313-C1EE6450934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9F104-6224-4533-BCE4-FBC03F67B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3D60-9AE7-49F0-AB71-100E0E8DC14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DF805-AD06-4C68-8696-E52CD763C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E7A68-A173-4FBB-B305-01E2ED38935F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340B6-B5A7-4D76-B161-A0CEC5C5E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07B1-C6F8-4E72-8202-DDC86B29102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0CCF-35BE-44A0-8567-BEE6F26FA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896C-B371-498C-878F-C77A5C0F9F2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07835-CD21-4617-9D86-D7D690D78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7324-D508-4F3C-AA35-230A02AF75F5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A51B-1DDD-4277-9439-B40395024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1854-164B-4B72-8221-A73171DC546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1A7D-EAD6-4D6E-9BD0-E0F1FC0F6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E8B98-7102-487A-9E30-DBDF65B5386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9BA0-74B3-478B-9862-8D1B55F1F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CAF1A76-E26F-43D6-BC86-34F13DDF8175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200">
                <a:solidFill>
                  <a:srgbClr val="0A304A"/>
                </a:solidFill>
              </a:defRPr>
            </a:lvl1pPr>
          </a:lstStyle>
          <a:p>
            <a:fld id="{03C6999D-0623-4D8C-A86C-A1489FF73F4D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7" r:id="rId12"/>
    <p:sldLayoutId id="2147483682" r:id="rId13"/>
    <p:sldLayoutId id="2147483688" r:id="rId14"/>
    <p:sldLayoutId id="2147483683" r:id="rId15"/>
    <p:sldLayoutId id="2147483684" r:id="rId16"/>
    <p:sldLayoutId id="214748368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292601" y="304800"/>
            <a:ext cx="7734299" cy="22733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การ</a:t>
            </a:r>
            <a:r>
              <a:rPr lang="th-TH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บริหารงานประชาสัมพันธ์ของ</a:t>
            </a:r>
            <a:r>
              <a:rPr lang="th-TH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จังหวัด</a:t>
            </a: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:</a:t>
            </a:r>
            <a:r>
              <a:rPr lang="th-TH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การ</a:t>
            </a:r>
            <a:r>
              <a:rPr lang="th-TH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ประชาสัมพันธ์และการจัดการ</a:t>
            </a:r>
            <a:r>
              <a:rPr lang="th-TH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สื่อ</a:t>
            </a:r>
            <a:endParaRPr lang="th-TH" sz="55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4000" y="5037138"/>
            <a:ext cx="4519613" cy="1490662"/>
          </a:xfrm>
        </p:spPr>
        <p:txBody>
          <a:bodyPr rtlCol="0"/>
          <a:lstStyle/>
          <a:p>
            <a:pPr algn="ctr" fontAlgn="auto">
              <a:defRPr/>
            </a:pPr>
            <a:r>
              <a:rPr lang="th-TH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นายอภินันท์  </a:t>
            </a:r>
            <a:r>
              <a:rPr lang="th-TH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จันทรังษี</a:t>
            </a:r>
            <a:endParaRPr lang="th-TH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 fontAlgn="auto">
              <a:defRPr/>
            </a:pPr>
            <a:r>
              <a:rPr lang="th-TH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อธิบดีกรมประชาสัมพันธ์</a:t>
            </a:r>
            <a:endParaRPr lang="th-TH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" name="รูปภาพ 3" descr="GOF_0535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38" y="749300"/>
            <a:ext cx="3295562" cy="402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52513" y="16637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C000"/>
                </a:solidFill>
              </a:rPr>
              <a:t>การสื่อสารสร้างความเข้าใจแก่หน่วยงาน องค์กรและประชาชน</a:t>
            </a:r>
            <a:br>
              <a:rPr lang="th-TH" sz="6000" b="1" dirty="0" smtClean="0">
                <a:solidFill>
                  <a:srgbClr val="FFC000"/>
                </a:solidFill>
              </a:rPr>
            </a:br>
            <a:r>
              <a:rPr lang="th-TH" sz="6000" b="1" dirty="0" smtClean="0">
                <a:solidFill>
                  <a:srgbClr val="FFC000"/>
                </a:solidFill>
              </a:rPr>
              <a:t>- </a:t>
            </a:r>
            <a:r>
              <a:rPr lang="th-TH" dirty="0" smtClean="0"/>
              <a:t>การ</a:t>
            </a:r>
            <a:r>
              <a:rPr lang="th-TH" dirty="0"/>
              <a:t>สื่อสารระหว่าง</a:t>
            </a:r>
            <a:r>
              <a:rPr lang="th-TH" dirty="0" smtClean="0"/>
              <a:t>บุคคลและกลุ่มบุคคล เช่นการประชุม </a:t>
            </a:r>
            <a:r>
              <a:rPr lang="th-TH" dirty="0"/>
              <a:t>สัมมนา ฝึกอบรม </a:t>
            </a:r>
            <a:r>
              <a:rPr lang="th-TH" dirty="0" smtClean="0"/>
              <a:t>การ</a:t>
            </a:r>
            <a:r>
              <a:rPr lang="th-TH" dirty="0"/>
              <a:t>ชี้แจง(แถลงข่าว)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- การ</a:t>
            </a:r>
            <a:r>
              <a:rPr lang="th-TH" dirty="0"/>
              <a:t>ชี้แจงด้านเอกสาร</a:t>
            </a:r>
            <a:r>
              <a:rPr lang="th-TH" dirty="0" smtClean="0"/>
              <a:t>ประชาสัมพันธ์แก่หน่วยงานและองค์กร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- </a:t>
            </a:r>
            <a:r>
              <a:rPr lang="th-TH" dirty="0" smtClean="0"/>
              <a:t>การ</a:t>
            </a:r>
            <a:r>
              <a:rPr lang="th-TH" dirty="0"/>
              <a:t>พัฒนาระบบการสื่อสารและประชาสัมพันธ์</a:t>
            </a:r>
            <a:r>
              <a:rPr lang="th-TH" dirty="0" smtClean="0"/>
              <a:t>ภายใน เช่น กลุ่ม</a:t>
            </a:r>
            <a:r>
              <a:rPr lang="th-TH" dirty="0" err="1" smtClean="0"/>
              <a:t>ไลน์</a:t>
            </a:r>
            <a:r>
              <a:rPr lang="th-TH" dirty="0" smtClean="0"/>
              <a:t> </a:t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endParaRPr lang="th-TH" sz="49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52513" y="11557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C000"/>
                </a:solidFill>
              </a:rPr>
              <a:t>สื่อมวลชนท้องถิ่นสัมพันธ์</a:t>
            </a:r>
            <a:br>
              <a:rPr lang="th-TH" sz="6000" b="1" dirty="0" smtClean="0">
                <a:solidFill>
                  <a:srgbClr val="FFC000"/>
                </a:solidFill>
              </a:rPr>
            </a:br>
            <a:r>
              <a:rPr lang="th-TH" sz="6000" b="1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การจัดทำฐานข้อมูล</a:t>
            </a:r>
            <a:r>
              <a:rPr lang="th-TH" dirty="0" smtClean="0"/>
              <a:t>สื่อมวลชนท้องถิ่นเพื่อ</a:t>
            </a:r>
            <a:r>
              <a:rPr lang="th-TH" dirty="0"/>
              <a:t>การ</a:t>
            </a:r>
            <a:r>
              <a:rPr lang="th-TH" dirty="0" smtClean="0"/>
              <a:t>ประสานงาน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- </a:t>
            </a:r>
            <a:r>
              <a:rPr lang="th-TH" dirty="0"/>
              <a:t>การให้ความร่วมมือในการให้ข้อมูลข่าวสารเพื่อเผยแพร่</a:t>
            </a:r>
            <a:r>
              <a:rPr lang="th-TH" dirty="0" smtClean="0"/>
              <a:t>ข่าว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- </a:t>
            </a:r>
            <a:r>
              <a:rPr lang="th-TH" dirty="0"/>
              <a:t>ไม่ก้าวก่ายการทำงานของสื่อมวลชนท้องถิ่น หากนำเสนอข่าว</a:t>
            </a:r>
            <a:r>
              <a:rPr lang="th-TH" dirty="0" smtClean="0"/>
              <a:t>ผิด                           ขอให้</a:t>
            </a:r>
            <a:r>
              <a:rPr lang="th-TH" dirty="0"/>
              <a:t>โอกาสชี้แจงข้อเท็จจริง</a:t>
            </a:r>
            <a:r>
              <a:rPr lang="th-TH" dirty="0" smtClean="0"/>
              <a:t>โดยเร็ว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- </a:t>
            </a:r>
            <a:r>
              <a:rPr lang="th-TH" dirty="0"/>
              <a:t>ให้เกียรติสื่อมวลชนทุกคนอย่างเสมอ</a:t>
            </a:r>
            <a:r>
              <a:rPr lang="th-TH" dirty="0" smtClean="0"/>
              <a:t>ภาค</a:t>
            </a:r>
            <a:br>
              <a:rPr lang="th-TH" dirty="0" smtClean="0"/>
            </a:br>
            <a:r>
              <a:rPr lang="th-TH" dirty="0" smtClean="0"/>
              <a:t>- </a:t>
            </a:r>
            <a:r>
              <a:rPr lang="th-TH" dirty="0"/>
              <a:t>สนับสนุนและส่งเสริมกิจกรรมที่ทำร่วมกับ</a:t>
            </a:r>
            <a:r>
              <a:rPr lang="th-TH" dirty="0" smtClean="0"/>
              <a:t>สื่อมวลชนท้องถิ่น</a:t>
            </a:r>
            <a:endParaRPr lang="th-TH" sz="49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01713" y="1346200"/>
            <a:ext cx="10504487" cy="4152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>
                <a:solidFill>
                  <a:srgbClr val="FFC000"/>
                </a:solidFill>
              </a:rPr>
              <a:t>กิจกรรมทางสังคม</a:t>
            </a:r>
            <a:r>
              <a:rPr lang="th-TH" sz="6000" b="1" dirty="0" smtClean="0">
                <a:solidFill>
                  <a:srgbClr val="FFC000"/>
                </a:solidFill>
              </a:rPr>
              <a:t/>
            </a:r>
            <a:br>
              <a:rPr lang="th-TH" sz="6000" b="1" dirty="0" smtClean="0">
                <a:solidFill>
                  <a:srgbClr val="FFC000"/>
                </a:solidFill>
              </a:rPr>
            </a:br>
            <a:r>
              <a:rPr lang="th-TH" sz="6000" b="1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การจัดกิจกรรม</a:t>
            </a:r>
            <a:r>
              <a:rPr lang="th-TH" dirty="0" smtClean="0"/>
              <a:t>พิเศษเพื่อการประชาสัมพันธ์ เช่นงานประเพณี งานวาระพิเศษ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- การ</a:t>
            </a:r>
            <a:r>
              <a:rPr lang="th-TH" dirty="0"/>
              <a:t>เผยแพร่ข่าวสารกิจกรรมการดำเนินงานของจังหวัด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- </a:t>
            </a:r>
            <a:r>
              <a:rPr lang="th-TH" dirty="0" smtClean="0"/>
              <a:t>สร้าง</a:t>
            </a:r>
            <a:r>
              <a:rPr lang="th-TH" dirty="0"/>
              <a:t>ภาพลักษณ์ที่ดีของจังหวัด / ผู้บริหาร  ไม่ใช่การสร้างภาพ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sz="49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52513" y="11557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C000"/>
                </a:solidFill>
              </a:rPr>
              <a:t>ข้อเสนอแนะการบริหารจัดการงานประชาสัมพันธ์ของจังหวัด</a:t>
            </a:r>
            <a:br>
              <a:rPr lang="th-TH" sz="6000" b="1" dirty="0" smtClean="0">
                <a:solidFill>
                  <a:srgbClr val="FFC000"/>
                </a:solidFill>
              </a:rPr>
            </a:br>
            <a:r>
              <a:rPr lang="th-TH" sz="6000" b="1" dirty="0" smtClean="0">
                <a:solidFill>
                  <a:srgbClr val="FFC000"/>
                </a:solidFill>
              </a:rPr>
              <a:t>- </a:t>
            </a:r>
            <a:r>
              <a:rPr lang="th-TH" dirty="0" smtClean="0"/>
              <a:t>จัดทำ</a:t>
            </a:r>
            <a:r>
              <a:rPr lang="th-TH" dirty="0"/>
              <a:t>รายการวิทยุเพื่อการประชาสัมพันธ์และการสื่อสารสร้างความเข้าใจ                แก่ประชาชนใน</a:t>
            </a:r>
            <a:r>
              <a:rPr lang="th-TH" dirty="0" smtClean="0"/>
              <a:t>พื้นที่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- พัฒนาศักยภาพหอกระจายข่าวประจำหมู่บ้าน สำหรับเป็นช่องทางการสื่อสารสร้างความเข้าใจแก่ประชาชน และให้มีการเชื่อมโยงรายการวิทยุ</a:t>
            </a:r>
            <a:br>
              <a:rPr lang="th-TH" dirty="0" smtClean="0"/>
            </a:br>
            <a:r>
              <a:rPr lang="th-TH" sz="4900" dirty="0" smtClean="0"/>
              <a:t>- จัด</a:t>
            </a:r>
            <a:r>
              <a:rPr lang="th-TH" dirty="0" smtClean="0"/>
              <a:t>กิจกรรม</a:t>
            </a:r>
            <a:r>
              <a:rPr lang="th-TH" dirty="0"/>
              <a:t>สื่อสารสร้างความสัมพันธ์ที่ดีกับ</a:t>
            </a:r>
            <a:r>
              <a:rPr lang="th-TH" dirty="0" smtClean="0"/>
              <a:t>สื่อมวลชนท้องถิ่น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sz="49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52513" y="11557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C000"/>
                </a:solidFill>
              </a:rPr>
              <a:t>ข้อเสนอแนะการบริหารจัดการงานประชาสัมพันธ์ของจังหวัด</a:t>
            </a:r>
            <a:br>
              <a:rPr lang="th-TH" sz="6000" b="1" dirty="0" smtClean="0">
                <a:solidFill>
                  <a:srgbClr val="FFC000"/>
                </a:solidFill>
              </a:rPr>
            </a:br>
            <a:r>
              <a:rPr lang="th-TH" sz="6000" b="1" dirty="0" smtClean="0">
                <a:solidFill>
                  <a:srgbClr val="FFC000"/>
                </a:solidFill>
              </a:rPr>
              <a:t>-</a:t>
            </a:r>
            <a:r>
              <a:rPr lang="en-US" sz="6000" b="1" dirty="0" smtClean="0">
                <a:solidFill>
                  <a:srgbClr val="FFC000"/>
                </a:solidFill>
              </a:rPr>
              <a:t> </a:t>
            </a:r>
            <a:r>
              <a:rPr lang="th-TH" dirty="0"/>
              <a:t>มอบหมายให้เจ้าหน้าที่ประชาสัมพันธ์จังหวัด เป็นผู้ประสานงานกับสื่อมวลชนท้องถิ่น 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ริเริ่มให้มีการจัดกิจกรรมประชาสัมพันธ์ (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Events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เพื่อประชาสัมพันธ์เสริมสร้าง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ภาพลักษณ์ของจังหวัด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sz="49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52513" y="1155700"/>
            <a:ext cx="9271000" cy="4597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/>
              <a:t>นัก</a:t>
            </a:r>
            <a:r>
              <a:rPr lang="th-TH" sz="5400" b="1" dirty="0"/>
              <a:t>บริหารงานประชาสัมพันธ์ที่ดี </a:t>
            </a:r>
            <a:r>
              <a:rPr lang="th-TH" sz="5400" b="1" dirty="0" smtClean="0"/>
              <a:t>                                  ต้อง </a:t>
            </a:r>
            <a:r>
              <a:rPr lang="th-TH" sz="5400" b="1" i="1" dirty="0" smtClean="0">
                <a:solidFill>
                  <a:srgbClr val="FFC000"/>
                </a:solidFill>
              </a:rPr>
              <a:t>“มี</a:t>
            </a:r>
            <a:r>
              <a:rPr lang="th-TH" sz="5400" b="1" i="1" dirty="0">
                <a:solidFill>
                  <a:srgbClr val="FFC000"/>
                </a:solidFill>
              </a:rPr>
              <a:t>ใจ</a:t>
            </a:r>
            <a:r>
              <a:rPr lang="th-TH" sz="5400" b="1" i="1" dirty="0" smtClean="0">
                <a:solidFill>
                  <a:srgbClr val="FFC000"/>
                </a:solidFill>
              </a:rPr>
              <a:t>รักงาน</a:t>
            </a:r>
            <a:r>
              <a:rPr lang="th-TH" sz="5400" b="1" i="1" dirty="0">
                <a:solidFill>
                  <a:srgbClr val="FFC000"/>
                </a:solidFill>
              </a:rPr>
              <a:t>ประชาสัมพันธ์” </a:t>
            </a:r>
            <a:r>
              <a:rPr lang="th-TH" sz="5400" b="1" dirty="0"/>
              <a:t>  </a:t>
            </a:r>
            <a:r>
              <a:rPr lang="th-TH" sz="5400" b="1" dirty="0" smtClean="0"/>
              <a:t>                                                      นักบริหารงานประชาสัมพันธ์                                     ต้อง </a:t>
            </a:r>
            <a:r>
              <a:rPr lang="th-TH" sz="5400" b="1" i="1" dirty="0">
                <a:solidFill>
                  <a:srgbClr val="FFC000"/>
                </a:solidFill>
              </a:rPr>
              <a:t>“รอบรู้ รวดเร็ว เร่งรัด รอบคอบ</a:t>
            </a:r>
            <a:r>
              <a:rPr lang="th-TH" sz="5400" b="1" i="1" dirty="0" smtClean="0">
                <a:solidFill>
                  <a:srgbClr val="FFC000"/>
                </a:solidFill>
              </a:rPr>
              <a:t>”</a:t>
            </a:r>
            <a:r>
              <a:rPr lang="en-US" sz="5400" dirty="0" smtClean="0">
                <a:solidFill>
                  <a:srgbClr val="FFC000"/>
                </a:solidFill>
              </a:rPr>
              <a:t/>
            </a:r>
            <a:br>
              <a:rPr lang="en-US" sz="5400" dirty="0" smtClean="0">
                <a:solidFill>
                  <a:srgbClr val="FFC000"/>
                </a:solidFill>
              </a:rPr>
            </a:br>
            <a:endParaRPr lang="th-TH" sz="5400" b="1" dirty="0">
              <a:solidFill>
                <a:srgbClr val="FFC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52513" y="238125"/>
            <a:ext cx="9271000" cy="63214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h-TH" sz="1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สวัสดี</a:t>
            </a:r>
            <a:r>
              <a:rPr lang="th-TH" sz="15000" dirty="0"/>
              <a:t/>
            </a:r>
            <a:br>
              <a:rPr lang="th-TH" sz="15000" dirty="0"/>
            </a:br>
            <a:r>
              <a:rPr lang="th-TH" sz="5400" dirty="0" smtClean="0">
                <a:solidFill>
                  <a:srgbClr val="FFC000"/>
                </a:solidFill>
              </a:rPr>
              <a:t/>
            </a:r>
            <a:br>
              <a:rPr lang="th-TH" sz="5400" dirty="0" smtClean="0">
                <a:solidFill>
                  <a:srgbClr val="FFC000"/>
                </a:solidFill>
              </a:rPr>
            </a:br>
            <a:r>
              <a:rPr lang="th-TH" sz="5400" dirty="0">
                <a:solidFill>
                  <a:srgbClr val="FFC000"/>
                </a:solidFill>
              </a:rPr>
              <a:t/>
            </a:r>
            <a:br>
              <a:rPr lang="th-TH" sz="5400" dirty="0">
                <a:solidFill>
                  <a:srgbClr val="FFC000"/>
                </a:solidFill>
              </a:rPr>
            </a:br>
            <a:endParaRPr lang="th-TH" sz="5400" b="1" dirty="0">
              <a:solidFill>
                <a:srgbClr val="FFC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2971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การประชาสัมพันธ์ </a:t>
            </a:r>
            <a:r>
              <a:rPr lang="th-TH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Public Relation</a:t>
            </a:r>
            <a:r>
              <a:rPr lang="th-TH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 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เป็นการสื่อสารเพื่อจัดการ</a:t>
            </a: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ของหน่วยงานให้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เกิดสัมพันธภาพอันดีกับผู้รับข่าวสารกลุ่มต่างๆ เพื่อให้เกิด</a:t>
            </a: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ความรู้ ความเข้าใจ เกิดการยอมรับ ให้ความร่วมมือ และสนับสนุนการดำเนินงานของหน่วยงาน</a:t>
            </a:r>
            <a:endParaRPr lang="th-TH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4597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rgbClr val="FFC000"/>
                </a:solidFill>
              </a:rPr>
              <a:t>วัตถุประสงค์ของการประชาสัมพันธ์</a:t>
            </a:r>
            <a:r>
              <a:rPr lang="th-TH" dirty="0">
                <a:solidFill>
                  <a:srgbClr val="FFC000"/>
                </a:solidFill>
              </a:rPr>
              <a:t> 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(</a:t>
            </a:r>
            <a:r>
              <a:rPr lang="th-TH" dirty="0"/>
              <a:t>๑)</a:t>
            </a:r>
            <a:r>
              <a:rPr lang="th-TH" b="1" dirty="0"/>
              <a:t> การบอกกล่าวหรือชี้แจงเผยแพร่ให้ทราบ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>(๒)</a:t>
            </a:r>
            <a:r>
              <a:rPr lang="th-TH" b="1" dirty="0"/>
              <a:t> การป้องกันและแก้ไขความเข้าใจผิด 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(๓) </a:t>
            </a:r>
            <a:r>
              <a:rPr lang="th-TH" b="1" dirty="0"/>
              <a:t>การสำรวจประชามติ</a:t>
            </a:r>
            <a:r>
              <a:rPr lang="th-TH" dirty="0"/>
              <a:t>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4597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sz="5300" b="1" dirty="0"/>
              <a:t>การประชาสัมพันธ์เชิงรุกและการประชาสัมพันธ์ในภาวะวิกฤติ</a:t>
            </a:r>
            <a:r>
              <a:rPr lang="en-US" dirty="0"/>
              <a:t/>
            </a:r>
            <a:br>
              <a:rPr lang="en-US" dirty="0"/>
            </a:br>
            <a:r>
              <a:rPr lang="th-TH" b="1" dirty="0">
                <a:solidFill>
                  <a:srgbClr val="FFC000"/>
                </a:solidFill>
              </a:rPr>
              <a:t>การประชาสัมพันธ์เชิงรุก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- เพื่อ</a:t>
            </a:r>
            <a:r>
              <a:rPr lang="th-TH" dirty="0"/>
              <a:t>สร้างภาพลักษณ์ที่ดีของจังหวัด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- การ</a:t>
            </a:r>
            <a:r>
              <a:rPr lang="th-TH" dirty="0"/>
              <a:t>สื่อสารภายในของ</a:t>
            </a:r>
            <a:r>
              <a:rPr lang="th-TH" dirty="0" smtClean="0"/>
              <a:t>จังหวัด </a:t>
            </a:r>
            <a:br>
              <a:rPr lang="th-TH" dirty="0" smtClean="0"/>
            </a:br>
            <a:r>
              <a:rPr lang="th-TH" dirty="0" smtClean="0"/>
              <a:t>- การ</a:t>
            </a:r>
            <a:r>
              <a:rPr lang="th-TH" dirty="0"/>
              <a:t>สื่อสารไปสู่สาธารณชน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- การ</a:t>
            </a:r>
            <a:r>
              <a:rPr lang="th-TH" dirty="0"/>
              <a:t>ติดต่อสอบถาม</a:t>
            </a:r>
            <a:r>
              <a:rPr lang="en-US" dirty="0"/>
              <a:t>/ </a:t>
            </a:r>
            <a:r>
              <a:rPr lang="th-TH" dirty="0"/>
              <a:t>บริหารข้อมูลข่าวสาร </a:t>
            </a:r>
            <a:r>
              <a:rPr lang="en-US" dirty="0"/>
              <a:t>/ </a:t>
            </a:r>
            <a:r>
              <a:rPr lang="th-TH" dirty="0"/>
              <a:t>การเผยแพร่</a:t>
            </a:r>
            <a:endParaRPr lang="th-TH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การบริหารประเด็นข่าวสาร (</a:t>
            </a:r>
            <a:r>
              <a:rPr lang="en-US" sz="5400" b="1" dirty="0" err="1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Issu</a:t>
            </a:r>
            <a:r>
              <a:rPr lang="en-US" sz="5400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Management</a:t>
            </a:r>
            <a:r>
              <a:rPr lang="th-TH" sz="5400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 </a:t>
            </a:r>
            <a: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ปฏิบัติการข้อมูลข่าวสารเพื่อการประชาสัมพันธ์ (</a:t>
            </a:r>
            <a:r>
              <a:rPr lang="en-US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Information Operation Center: IOC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</a:t>
            </a: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กรมประชาสัมพันธ์</a:t>
            </a:r>
            <a: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 smtClean="0">
                <a:solidFill>
                  <a:srgbClr val="FFC000"/>
                </a:solidFill>
              </a:rPr>
              <a:t>- การ</a:t>
            </a:r>
            <a:r>
              <a:rPr lang="th-TH" dirty="0">
                <a:solidFill>
                  <a:srgbClr val="FFC000"/>
                </a:solidFill>
              </a:rPr>
              <a:t>ติดตามและตรวจสอบข่าวสารประจำวัน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>
                <a:solidFill>
                  <a:srgbClr val="FFC000"/>
                </a:solidFill>
              </a:rPr>
              <a:t>สรุปข่าวและทำการวิเคราะห์ข่าวสาร 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>
                <a:solidFill>
                  <a:srgbClr val="FFC000"/>
                </a:solidFill>
              </a:rPr>
              <a:t>การประเมิน</a:t>
            </a:r>
            <a:r>
              <a:rPr lang="th-TH" dirty="0" smtClean="0">
                <a:solidFill>
                  <a:srgbClr val="FFC000"/>
                </a:solidFill>
              </a:rPr>
              <a:t>สถานการณ์และผลกระทบ</a:t>
            </a:r>
            <a:r>
              <a:rPr lang="th-TH" dirty="0">
                <a:solidFill>
                  <a:srgbClr val="FFC000"/>
                </a:solidFill>
              </a:rPr>
              <a:t>ที่จะ</a:t>
            </a:r>
            <a:r>
              <a:rPr lang="th-TH" dirty="0" smtClean="0">
                <a:solidFill>
                  <a:srgbClr val="FFC000"/>
                </a:solidFill>
              </a:rPr>
              <a:t>เกิดขึ้น</a:t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IOC</a:t>
            </a:r>
            <a: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pRD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เพื่อพิจารณา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วางแผนและบริหารประเด็นเนื้อหา</a:t>
            </a:r>
            <a:endParaRPr lang="th-TH" b="1" dirty="0">
              <a:solidFill>
                <a:srgbClr val="FFC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27113" y="685800"/>
            <a:ext cx="10504487" cy="5308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300" b="1" dirty="0">
                <a:solidFill>
                  <a:srgbClr val="FFC000"/>
                </a:solidFill>
              </a:rPr>
              <a:t>การประชาสัมพันธ์ในภาวะ</a:t>
            </a:r>
            <a:r>
              <a:rPr lang="th-TH" sz="5300" b="1" dirty="0" smtClean="0">
                <a:solidFill>
                  <a:srgbClr val="FFC000"/>
                </a:solidFill>
              </a:rPr>
              <a:t>วิกฤติ</a:t>
            </a:r>
            <a:r>
              <a:rPr lang="th-TH" sz="5300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5300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/>
              <a:t>ขั้นตอนการดำเนินการประชาสัมพันธ์ในภาวะวิกฤติ</a:t>
            </a:r>
            <a:r>
              <a:rPr lang="th-TH" b="1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b="1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>
                <a:solidFill>
                  <a:srgbClr val="FFC000"/>
                </a:solidFill>
              </a:rPr>
              <a:t>วิเคราะห์สาเหตุของสถานการณ์</a:t>
            </a:r>
            <a:r>
              <a:rPr lang="en-US" dirty="0">
                <a:solidFill>
                  <a:srgbClr val="FFC000"/>
                </a:solidFill>
              </a:rPr>
              <a:t>  </a:t>
            </a:r>
            <a:r>
              <a:rPr lang="th-TH" dirty="0">
                <a:solidFill>
                  <a:srgbClr val="FFC000"/>
                </a:solidFill>
              </a:rPr>
              <a:t>ผลกระทบ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จัดเตรียม</a:t>
            </a:r>
            <a:r>
              <a:rPr lang="th-TH" dirty="0">
                <a:solidFill>
                  <a:srgbClr val="FFC000"/>
                </a:solidFill>
              </a:rPr>
              <a:t>แผนล่วงหน้าอย่างเป็นขั้นตอนในการจัดการภาวะวิกฤติ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>
                <a:solidFill>
                  <a:srgbClr val="FFC000"/>
                </a:solidFill>
              </a:rPr>
              <a:t>ดำเนินการแถลงข้อเท็จจริง 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>
                <a:solidFill>
                  <a:srgbClr val="FFC000"/>
                </a:solidFill>
              </a:rPr>
              <a:t>ติดตามสถานการณ์และจัดทำข้อสรุปที่ยุติลงพร้อมกับการ</a:t>
            </a:r>
            <a:r>
              <a:rPr lang="th-TH" dirty="0" smtClean="0">
                <a:solidFill>
                  <a:srgbClr val="FFC000"/>
                </a:solidFill>
              </a:rPr>
              <a:t>วางแผน                     ป้องกันมิ</a:t>
            </a:r>
            <a:r>
              <a:rPr lang="th-TH" dirty="0">
                <a:solidFill>
                  <a:srgbClr val="FFC000"/>
                </a:solidFill>
              </a:rPr>
              <a:t>ให้เกิด</a:t>
            </a:r>
            <a:r>
              <a:rPr lang="en-US" dirty="0"/>
              <a:t/>
            </a:r>
            <a:br>
              <a:rPr lang="en-US" dirty="0"/>
            </a:br>
            <a:endParaRPr lang="th-TH" b="1" dirty="0">
              <a:solidFill>
                <a:srgbClr val="FFC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หลักการที่ดีของการประชาสัมพันธ์ในภาวะวิกฤติ </a:t>
            </a:r>
            <a: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5400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dirty="0"/>
              <a:t>ความฉับไวในการให้ข้อมูล</a:t>
            </a:r>
            <a: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 smtClean="0"/>
              <a:t>สื่อ</a:t>
            </a:r>
            <a:r>
              <a:rPr lang="th-TH" dirty="0"/>
              <a:t>ให้ความไว้วางใจกับข่าวของนักประชาสัมพันธ์ที่แถลงออกไป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เจ้าหน้าที่ในองค์กรให้ความร่วมมือ</a:t>
            </a:r>
            <a:r>
              <a:rPr lang="th-TH" dirty="0" smtClean="0"/>
              <a:t>เต็มที่</a:t>
            </a:r>
            <a:r>
              <a:rPr lang="th-TH" dirty="0" smtClean="0">
                <a:solidFill>
                  <a:srgbClr val="FFC000"/>
                </a:solidFill>
              </a:rPr>
              <a:t> </a:t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ผู้บริหารทุ่มเท (ให้ความสำคัญต่องานประชาสัมพันธ์</a:t>
            </a:r>
            <a:r>
              <a:rPr lang="th-TH" dirty="0" smtClean="0"/>
              <a:t>)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/>
              <a:t>ทีมประชาสัมพันธ์มี</a:t>
            </a:r>
            <a:r>
              <a:rPr lang="th-TH" dirty="0" smtClean="0"/>
              <a:t>ประสบการณ์</a:t>
            </a:r>
            <a:endParaRPr lang="th-TH" b="1" dirty="0">
              <a:solidFill>
                <a:srgbClr val="FFC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หลักการที่ดีของการประชาสัมพันธ์ในภาวะวิกฤติ </a:t>
            </a:r>
            <a: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5400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dirty="0" smtClean="0"/>
              <a:t>แก้ไข</a:t>
            </a:r>
            <a:r>
              <a:rPr lang="th-TH" dirty="0"/>
              <a:t>ปัญหาทันทีที่พบ และตลอดเวลา</a:t>
            </a:r>
            <a: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องค์กรรัฐและเอกชนให้ความร่วมมือเต็มที่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แก้ปัญหาได้ตรงประเด็น</a:t>
            </a:r>
            <a:r>
              <a:rPr lang="th-TH" dirty="0" smtClean="0">
                <a:solidFill>
                  <a:srgbClr val="FFC000"/>
                </a:solidFill>
              </a:rPr>
              <a:t> </a:t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/>
              <a:t>สามารถใช้ช่องทางการสื่อสารได้เหมาะสมกับกลุ่มเป้าหมาย</a:t>
            </a:r>
            <a:r>
              <a:rPr lang="th-TH" dirty="0" smtClean="0">
                <a:solidFill>
                  <a:srgbClr val="FFC000"/>
                </a:solidFill>
              </a:rPr>
              <a:t/>
            </a:r>
            <a:br>
              <a:rPr lang="th-TH" dirty="0" smtClean="0">
                <a:solidFill>
                  <a:srgbClr val="FFC000"/>
                </a:solidFill>
              </a:rPr>
            </a:br>
            <a:r>
              <a:rPr lang="th-TH" dirty="0" smtClean="0">
                <a:solidFill>
                  <a:srgbClr val="FFC000"/>
                </a:solidFill>
              </a:rPr>
              <a:t>- </a:t>
            </a:r>
            <a:r>
              <a:rPr lang="th-TH" dirty="0" smtClean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/>
              <a:t>ระบบการสื่อสารภายในคณะทำงานต้องดีมีประสิทธิภาพ</a:t>
            </a:r>
            <a:endParaRPr lang="th-TH" b="1" dirty="0">
              <a:solidFill>
                <a:srgbClr val="FFC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89013" y="1143000"/>
            <a:ext cx="10504487" cy="4597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FFC000"/>
                </a:solidFill>
              </a:rPr>
              <a:t>หลักการที่ดีกับการบริหารจัดการกับสื่อมวลชนท้องถิ่น</a:t>
            </a:r>
            <a: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5400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9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 </a:t>
            </a:r>
            <a:r>
              <a:rPr lang="th-TH" sz="49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สื่อภาครัฐ  </a:t>
            </a:r>
            <a:r>
              <a:rPr lang="th-TH" sz="49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ได้แก่ สถานีวิทยุกระจายเสียง สถานีวิทยุโทรทัศน์       ของกรมประชาสัมพันธ์ในส่วนภูมิภาค และสถานีวิทยุกระจายเสียง            ในสังกัดหน่วยงานของรัฐ เช่น กองทัพภาค ทหารเรือ ทหารอากาศ             </a:t>
            </a:r>
            <a:r>
              <a:rPr lang="th-TH" sz="4900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อส</a:t>
            </a:r>
            <a:r>
              <a:rPr lang="th-TH" sz="49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มท. เป็นต้น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- </a:t>
            </a:r>
            <a:r>
              <a:rPr lang="th-TH" sz="4900" b="1" dirty="0" smtClean="0"/>
              <a:t>สื่อภาคเอกชน </a:t>
            </a:r>
            <a:r>
              <a:rPr lang="th-TH" sz="4900" dirty="0" smtClean="0"/>
              <a:t>ได้แก่</a:t>
            </a:r>
            <a:r>
              <a:rPr lang="th-TH" sz="4900" b="1" dirty="0" smtClean="0"/>
              <a:t> </a:t>
            </a:r>
            <a:r>
              <a:rPr lang="th-TH" sz="4900" dirty="0" smtClean="0"/>
              <a:t>หนังสือพิมพ์ ผู้สื่อข่าวสถานีโทรทัศน์ ทั้งส่วนกลางและท้องถิ่น เคเบิลทีวี  วิทยุชุมชน   เจ้าของ</a:t>
            </a:r>
            <a:r>
              <a:rPr lang="th-TH" sz="4900" dirty="0" err="1" smtClean="0"/>
              <a:t>เวป</a:t>
            </a:r>
            <a:r>
              <a:rPr lang="th-TH" sz="4900" dirty="0" smtClean="0"/>
              <a:t>ไซด์ เป็นต้น </a:t>
            </a:r>
            <a:endParaRPr lang="th-TH" sz="49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158</Words>
  <Application>Microsoft Office PowerPoint</Application>
  <PresentationFormat>กำหนดเอง</PresentationFormat>
  <Paragraphs>18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เส้นบาง</vt:lpstr>
      <vt:lpstr> การบริหารงานประชาสัมพันธ์ของจังหวัด   : การประชาสัมพันธ์และการจัดการสื่อ</vt:lpstr>
      <vt:lpstr>การประชาสัมพันธ์ (Public Relation) เป็นการสื่อสารเพื่อจัดการของหน่วยงานให้เกิดสัมพันธภาพอันดีกับผู้รับข่าวสารกลุ่มต่างๆ เพื่อให้เกิดความรู้ ความเข้าใจ เกิดการยอมรับ ให้ความร่วมมือ และสนับสนุนการดำเนินงานของหน่วยงาน</vt:lpstr>
      <vt:lpstr>วัตถุประสงค์ของการประชาสัมพันธ์  (๑) การบอกกล่าวหรือชี้แจงเผยแพร่ให้ทราบ  (๒) การป้องกันและแก้ไขความเข้าใจผิด  (๓) การสำรวจประชามติ   </vt:lpstr>
      <vt:lpstr>การประชาสัมพันธ์เชิงรุกและการประชาสัมพันธ์ในภาวะวิกฤติ การประชาสัมพันธ์เชิงรุก - เพื่อสร้างภาพลักษณ์ที่ดีของจังหวัด - การสื่อสารภายในของจังหวัด  - การสื่อสารไปสู่สาธารณชน - การติดต่อสอบถาม/ บริหารข้อมูลข่าวสาร / การเผยแพร่</vt:lpstr>
      <vt:lpstr>การบริหารประเด็นข่าวสาร (Issu Management)  ศูนย์ปฏิบัติการข้อมูลข่าวสารเพื่อการประชาสัมพันธ์ (Information Operation Center: IOC) กรมประชาสัมพันธ์ - การติดตามและตรวจสอบข่าวสารประจำวัน - สรุปข่าวและทำการวิเคราะห์ข่าวสาร  - การประเมินสถานการณ์และผลกระทบที่จะเกิดขึ้น -  IOC - pRD เพื่อพิจารณาวางแผนและบริหารประเด็นเนื้อหา</vt:lpstr>
      <vt:lpstr>การประชาสัมพันธ์ในภาวะวิกฤติ ขั้นตอนการดำเนินการประชาสัมพันธ์ในภาวะวิกฤติ - วิเคราะห์สาเหตุของสถานการณ์  ผลกระทบ  - จัดเตรียมแผนล่วงหน้าอย่างเป็นขั้นตอนในการจัดการภาวะวิกฤติ - ดำเนินการแถลงข้อเท็จจริง  -  ติดตามสถานการณ์และจัดทำข้อสรุปที่ยุติลงพร้อมกับการวางแผน                     ป้องกันมิให้เกิด </vt:lpstr>
      <vt:lpstr>หลักการที่ดีของการประชาสัมพันธ์ในภาวะวิกฤติ  - ความฉับไวในการให้ข้อมูล - สื่อให้ความไว้วางใจกับข่าวของนักประชาสัมพันธ์ที่แถลงออกไป - เจ้าหน้าที่ในองค์กรให้ความร่วมมือเต็มที่  - ผู้บริหารทุ่มเท (ให้ความสำคัญต่องานประชาสัมพันธ์) -  ทีมประชาสัมพันธ์มีประสบการณ์</vt:lpstr>
      <vt:lpstr>หลักการที่ดีของการประชาสัมพันธ์ในภาวะวิกฤติ  - แก้ไขปัญหาทันทีที่พบ และตลอดเวลา - องค์กรรัฐและเอกชนให้ความร่วมมือเต็มที่ - แก้ปัญหาได้ตรงประเด็น  - สามารถใช้ช่องทางการสื่อสารได้เหมาะสมกับกลุ่มเป้าหมาย -  ระบบการสื่อสารภายในคณะทำงานต้องดีมีประสิทธิภาพ</vt:lpstr>
      <vt:lpstr>หลักการที่ดีกับการบริหารจัดการกับสื่อมวลชนท้องถิ่น - สื่อภาครัฐ  ได้แก่ สถานีวิทยุกระจายเสียง สถานีวิทยุโทรทัศน์       ของกรมประชาสัมพันธ์ในส่วนภูมิภาค และสถานีวิทยุกระจายเสียง            ในสังกัดหน่วยงานของรัฐ เช่น กองทัพภาค ทหารเรือ ทหารอากาศ             อสมท. เป็นต้น - สื่อภาคเอกชน ได้แก่ หนังสือพิมพ์ ผู้สื่อข่าวสถานีโทรทัศน์ ทั้งส่วนกลางและท้องถิ่น เคเบิลทีวี  วิทยุชุมชน   เจ้าของเวปไซด์ เป็นต้น </vt:lpstr>
      <vt:lpstr>การสื่อสารสร้างความเข้าใจแก่หน่วยงาน องค์กรและประชาชน - การสื่อสารระหว่างบุคคลและกลุ่มบุคคล เช่นการประชุม สัมมนา ฝึกอบรม การชี้แจง(แถลงข่าว) - การชี้แจงด้านเอกสารประชาสัมพันธ์แก่หน่วยงานและองค์กร - การพัฒนาระบบการสื่อสารและประชาสัมพันธ์ภายใน เช่น กลุ่มไลน์   </vt:lpstr>
      <vt:lpstr>สื่อมวลชนท้องถิ่นสัมพันธ์ - การจัดทำฐานข้อมูลสื่อมวลชนท้องถิ่นเพื่อการประสานงาน - การให้ความร่วมมือในการให้ข้อมูลข่าวสารเพื่อเผยแพร่ข่าว - ไม่ก้าวก่ายการทำงานของสื่อมวลชนท้องถิ่น หากนำเสนอข่าวผิด                           ขอให้โอกาสชี้แจงข้อเท็จจริงโดยเร็ว - ให้เกียรติสื่อมวลชนทุกคนอย่างเสมอภาค - สนับสนุนและส่งเสริมกิจกรรมที่ทำร่วมกับสื่อมวลชนท้องถิ่น</vt:lpstr>
      <vt:lpstr>กิจกรรมทางสังคม - การจัดกิจกรรมพิเศษเพื่อการประชาสัมพันธ์ เช่นงานประเพณี งานวาระพิเศษ - การเผยแพร่ข่าวสารกิจกรรมการดำเนินงานของจังหวัด - สร้างภาพลักษณ์ที่ดีของจังหวัด / ผู้บริหาร  ไม่ใช่การสร้างภาพ </vt:lpstr>
      <vt:lpstr>ข้อเสนอแนะการบริหารจัดการงานประชาสัมพันธ์ของจังหวัด - จัดทำรายการวิทยุเพื่อการประชาสัมพันธ์และการสื่อสารสร้างความเข้าใจ                แก่ประชาชนในพื้นที่ - พัฒนาศักยภาพหอกระจายข่าวประจำหมู่บ้าน สำหรับเป็นช่องทางการสื่อสารสร้างความเข้าใจแก่ประชาชน และให้มีการเชื่อมโยงรายการวิทยุ - จัดกิจกรรมสื่อสารสร้างความสัมพันธ์ที่ดีกับสื่อมวลชนท้องถิ่น  </vt:lpstr>
      <vt:lpstr>ข้อเสนอแนะการบริหารจัดการงานประชาสัมพันธ์ของจังหวัด - มอบหมายให้เจ้าหน้าที่ประชาสัมพันธ์จังหวัด เป็นผู้ประสานงานกับสื่อมวลชนท้องถิ่น  -ริเริ่มให้มีการจัดกิจกรรมประชาสัมพันธ์ (Events) เพื่อประชาสัมพันธ์เสริมสร้างภาพลักษณ์ของจังหวัด </vt:lpstr>
      <vt:lpstr>นักบริหารงานประชาสัมพันธ์ที่ดี                                   ต้อง “มีใจรักงานประชาสัมพันธ์”                                                         นักบริหารงานประชาสัมพันธ์                                     ต้อง “รอบรู้ รวดเร็ว เร่งรัด รอบคอบ” </vt:lpstr>
      <vt:lpstr>สวัสดี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การบริหารงานประชาสัมพันธ์ของจังหวัด                    :การประชาสัมพันธ์และการจัดการสื่อ</dc:title>
  <dc:creator>PR 28</dc:creator>
  <cp:lastModifiedBy>Windows 8</cp:lastModifiedBy>
  <cp:revision>11</cp:revision>
  <dcterms:created xsi:type="dcterms:W3CDTF">2015-09-17T15:28:38Z</dcterms:created>
  <dcterms:modified xsi:type="dcterms:W3CDTF">2015-10-01T04:58:44Z</dcterms:modified>
</cp:coreProperties>
</file>