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8"/>
  </p:notesMasterIdLst>
  <p:sldIdLst>
    <p:sldId id="265" r:id="rId5"/>
    <p:sldId id="298" r:id="rId6"/>
    <p:sldId id="264" r:id="rId7"/>
    <p:sldId id="267" r:id="rId8"/>
    <p:sldId id="266" r:id="rId9"/>
    <p:sldId id="299" r:id="rId10"/>
    <p:sldId id="297" r:id="rId11"/>
    <p:sldId id="268" r:id="rId12"/>
    <p:sldId id="301" r:id="rId13"/>
    <p:sldId id="270" r:id="rId14"/>
    <p:sldId id="272" r:id="rId15"/>
    <p:sldId id="271" r:id="rId16"/>
    <p:sldId id="278" r:id="rId17"/>
    <p:sldId id="279" r:id="rId18"/>
    <p:sldId id="280" r:id="rId19"/>
    <p:sldId id="284" r:id="rId20"/>
    <p:sldId id="273" r:id="rId21"/>
    <p:sldId id="285" r:id="rId22"/>
    <p:sldId id="286" r:id="rId23"/>
    <p:sldId id="281" r:id="rId24"/>
    <p:sldId id="282" r:id="rId25"/>
    <p:sldId id="283" r:id="rId26"/>
    <p:sldId id="276" r:id="rId27"/>
    <p:sldId id="277" r:id="rId28"/>
    <p:sldId id="258" r:id="rId29"/>
    <p:sldId id="259" r:id="rId30"/>
    <p:sldId id="274" r:id="rId31"/>
    <p:sldId id="294" r:id="rId32"/>
    <p:sldId id="293" r:id="rId33"/>
    <p:sldId id="292" r:id="rId34"/>
    <p:sldId id="263" r:id="rId35"/>
    <p:sldId id="300" r:id="rId36"/>
    <p:sldId id="295" r:id="rId3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FFFF00"/>
    <a:srgbClr val="00FF00"/>
    <a:srgbClr val="66FF33"/>
    <a:srgbClr val="CC0000"/>
    <a:srgbClr val="FFCC00"/>
    <a:srgbClr val="A568D2"/>
    <a:srgbClr val="FF6600"/>
    <a:srgbClr val="FFFF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96" autoAdjust="0"/>
  </p:normalViewPr>
  <p:slideViewPr>
    <p:cSldViewPr>
      <p:cViewPr>
        <p:scale>
          <a:sx n="40" d="100"/>
          <a:sy n="40" d="100"/>
        </p:scale>
        <p:origin x="-2238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25283-B4BC-4301-865A-DF2F99FED575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83F40-9712-4C1D-A797-C7A1E1F01AD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999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8664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10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90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03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2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3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20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17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07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84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4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58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22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67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4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23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11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24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35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25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33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26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33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27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8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28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23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29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3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23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30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99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31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33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>
                <a:solidFill>
                  <a:prstClr val="black"/>
                </a:solidFill>
              </a:rPr>
              <a:pPr/>
              <a:t>32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16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3F40-9712-4C1D-A797-C7A1E1F01ADB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561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2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4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2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5CDDD-CE54-4087-A055-7ACF238D314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5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37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26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74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3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81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558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ภาพนิ่งชื่อเรื่อง">
    <p:bg bwMode="gray">
      <p:bgPr>
        <a:gradFill rotWithShape="0">
          <a:gsLst>
            <a:gs pos="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5" name="Freeform 25"/>
          <p:cNvSpPr>
            <a:spLocks/>
          </p:cNvSpPr>
          <p:nvPr/>
        </p:nvSpPr>
        <p:spPr bwMode="gray">
          <a:xfrm>
            <a:off x="0" y="0"/>
            <a:ext cx="5572132" cy="6858000"/>
          </a:xfrm>
          <a:custGeom>
            <a:avLst/>
            <a:gdLst/>
            <a:ahLst/>
            <a:cxnLst>
              <a:cxn ang="0">
                <a:pos x="3282" y="0"/>
              </a:cxn>
              <a:cxn ang="0">
                <a:pos x="1792" y="1728"/>
              </a:cxn>
              <a:cxn ang="0">
                <a:pos x="2795" y="3353"/>
              </a:cxn>
              <a:cxn ang="0">
                <a:pos x="0" y="3353"/>
              </a:cxn>
              <a:cxn ang="0">
                <a:pos x="0" y="1"/>
              </a:cxn>
              <a:cxn ang="0">
                <a:pos x="3282" y="0"/>
              </a:cxn>
            </a:cxnLst>
            <a:rect l="0" t="0" r="r" b="b"/>
            <a:pathLst>
              <a:path w="3282" h="3353">
                <a:moveTo>
                  <a:pt x="3282" y="0"/>
                </a:moveTo>
                <a:cubicBezTo>
                  <a:pt x="2282" y="285"/>
                  <a:pt x="1799" y="1073"/>
                  <a:pt x="1792" y="1728"/>
                </a:cubicBezTo>
                <a:cubicBezTo>
                  <a:pt x="1785" y="2383"/>
                  <a:pt x="1871" y="2798"/>
                  <a:pt x="2795" y="3353"/>
                </a:cubicBezTo>
                <a:lnTo>
                  <a:pt x="0" y="3353"/>
                </a:lnTo>
                <a:lnTo>
                  <a:pt x="0" y="1"/>
                </a:lnTo>
                <a:lnTo>
                  <a:pt x="3282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40972" name="Rectangle 12"/>
          <p:cNvSpPr>
            <a:spLocks noChangeArrowheads="1"/>
          </p:cNvSpPr>
          <p:nvPr userDrawn="1"/>
        </p:nvSpPr>
        <p:spPr bwMode="gray">
          <a:xfrm>
            <a:off x="0" y="5785472"/>
            <a:ext cx="9144000" cy="906462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40964" name="Rectangle 4"/>
          <p:cNvSpPr>
            <a:spLocks noChangeArrowheads="1"/>
          </p:cNvSpPr>
          <p:nvPr userDrawn="1"/>
        </p:nvSpPr>
        <p:spPr bwMode="gray">
          <a:xfrm>
            <a:off x="0" y="6571290"/>
            <a:ext cx="9144000" cy="2174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1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0CD21-33E4-4ECE-9D39-68CF53A517D3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6681D-6D8A-4822-B333-166B50A43B03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1042988" y="1341438"/>
            <a:ext cx="374015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935538" y="1341438"/>
            <a:ext cx="374015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8B758-97F8-4E32-83A2-91418DA6FAFC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25D11-A6DC-41F4-8117-06F1A7F7DE9F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FE9BE-6406-4B3C-98A0-C92C82A8456A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009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FCD3E-A485-44C9-931A-3FDF15B3F670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67E27-B687-4AF0-AA3A-86ACC8080235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68C4-6999-4BBB-A734-A6B8F5FFAC1D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C6F10-06FB-4E51-974E-092B65487E8E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929438" y="115888"/>
            <a:ext cx="1962150" cy="6122987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042988" y="115888"/>
            <a:ext cx="5734050" cy="6122987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F6974-C486-4149-BA2F-8F1A62E336B8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92275" y="115888"/>
            <a:ext cx="7199313" cy="609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1042988" y="1341438"/>
            <a:ext cx="7632700" cy="4897437"/>
          </a:xfrm>
        </p:spPr>
        <p:txBody>
          <a:bodyPr/>
          <a:lstStyle/>
          <a:p>
            <a:r>
              <a:rPr lang="th-TH" smtClean="0"/>
              <a:t>คลิกไอคอนเพื่อเพิ่มตาราง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617538" y="6553200"/>
            <a:ext cx="2514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www.themegallery.com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5943600" y="65532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prstClr val="white"/>
                </a:solidFill>
              </a:rPr>
              <a:t>Company Logo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3590925" y="65532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DE9230AE-358A-4DE9-8347-32E40E597F59}" type="slidenum">
              <a:rPr lang="en-US" altLang="ko-KR">
                <a:solidFill>
                  <a:prstClr val="white"/>
                </a:solidFill>
              </a:rPr>
              <a:pPr/>
              <a:t>‹#›</a:t>
            </a:fld>
            <a:endParaRPr lang="en-US" altLang="ko-K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9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87EC-4A3E-4030-BABC-5E0C0236501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2015-09-15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9519-C8B1-4E82-966F-744A36AA8BB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88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38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16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37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49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617C6-81EA-4C56-B2DF-3CFD38A57FFF}" type="datetimeFigureOut">
              <a:rPr lang="th-TH" smtClean="0"/>
              <a:t>15/09/58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06580-F91F-46E4-A9F9-A962E9D2A8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311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B768E-ED5B-4080-A596-0C4B9ACFC3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740AE-2020-413C-9764-DE8324372A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2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ChangeArrowheads="1"/>
          </p:cNvSpPr>
          <p:nvPr/>
        </p:nvSpPr>
        <p:spPr bwMode="gray">
          <a:xfrm>
            <a:off x="0" y="6562725"/>
            <a:ext cx="9144000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17538" y="6553200"/>
            <a:ext cx="251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>
                <a:solidFill>
                  <a:prstClr val="white"/>
                </a:solidFill>
                <a:ea typeface="Gulim" pitchFamily="34" charset="-127"/>
              </a:rPr>
              <a:t>www.themegallery.com</a:t>
            </a: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943600" y="65532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>
                <a:solidFill>
                  <a:prstClr val="white"/>
                </a:solidFill>
                <a:ea typeface="Gulim" pitchFamily="34" charset="-127"/>
              </a:rPr>
              <a:t>Company Logo</a:t>
            </a:r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590925" y="65532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CCC76-0B8F-4DB0-A126-1E034CFF37F9}" type="slidenum">
              <a:rPr lang="en-US" altLang="ko-KR">
                <a:solidFill>
                  <a:prstClr val="white"/>
                </a:solidFill>
                <a:ea typeface="Gulim" pitchFamily="34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prstClr val="white"/>
              </a:solidFill>
              <a:ea typeface="Gulim" pitchFamily="34" charset="-127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gray">
          <a:xfrm>
            <a:off x="133350" y="6380163"/>
            <a:ext cx="3048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gray">
          <a:xfrm>
            <a:off x="-1588" y="692150"/>
            <a:ext cx="9155113" cy="288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gray">
          <a:xfrm>
            <a:off x="28575" y="6350"/>
            <a:ext cx="9115425" cy="781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1692275" y="115888"/>
            <a:ext cx="71993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คลิกเพื่อแก้ไขลักษณะชื่อเรื่องต้นแบบ</a:t>
            </a:r>
            <a:endParaRPr lang="en-US" altLang="ko-KR" smtClean="0"/>
          </a:p>
        </p:txBody>
      </p:sp>
      <p:sp>
        <p:nvSpPr>
          <p:cNvPr id="39955" name="Freeform 19"/>
          <p:cNvSpPr>
            <a:spLocks/>
          </p:cNvSpPr>
          <p:nvPr/>
        </p:nvSpPr>
        <p:spPr bwMode="gray">
          <a:xfrm>
            <a:off x="1588" y="0"/>
            <a:ext cx="1617662" cy="2082800"/>
          </a:xfrm>
          <a:custGeom>
            <a:avLst/>
            <a:gdLst/>
            <a:ahLst/>
            <a:cxnLst>
              <a:cxn ang="0">
                <a:pos x="1130" y="1364"/>
              </a:cxn>
              <a:cxn ang="0">
                <a:pos x="0" y="1951"/>
              </a:cxn>
              <a:cxn ang="0">
                <a:pos x="0" y="0"/>
              </a:cxn>
              <a:cxn ang="0">
                <a:pos x="1678" y="0"/>
              </a:cxn>
              <a:cxn ang="0">
                <a:pos x="1130" y="1364"/>
              </a:cxn>
            </a:cxnLst>
            <a:rect l="0" t="0" r="r" b="b"/>
            <a:pathLst>
              <a:path w="1706" h="1951">
                <a:moveTo>
                  <a:pt x="1130" y="1364"/>
                </a:moveTo>
                <a:cubicBezTo>
                  <a:pt x="743" y="1725"/>
                  <a:pt x="236" y="1893"/>
                  <a:pt x="0" y="1951"/>
                </a:cubicBezTo>
                <a:lnTo>
                  <a:pt x="0" y="0"/>
                </a:lnTo>
                <a:lnTo>
                  <a:pt x="1678" y="0"/>
                </a:lnTo>
                <a:cubicBezTo>
                  <a:pt x="1706" y="371"/>
                  <a:pt x="1517" y="1003"/>
                  <a:pt x="1130" y="1364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9956" name="Freeform 20" descr="136"/>
          <p:cNvSpPr>
            <a:spLocks/>
          </p:cNvSpPr>
          <p:nvPr/>
        </p:nvSpPr>
        <p:spPr bwMode="gray">
          <a:xfrm>
            <a:off x="-6350" y="-4763"/>
            <a:ext cx="1584325" cy="1871663"/>
          </a:xfrm>
          <a:custGeom>
            <a:avLst/>
            <a:gdLst/>
            <a:ahLst/>
            <a:cxnLst>
              <a:cxn ang="0">
                <a:pos x="1130" y="1364"/>
              </a:cxn>
              <a:cxn ang="0">
                <a:pos x="0" y="1951"/>
              </a:cxn>
              <a:cxn ang="0">
                <a:pos x="0" y="0"/>
              </a:cxn>
              <a:cxn ang="0">
                <a:pos x="1678" y="0"/>
              </a:cxn>
              <a:cxn ang="0">
                <a:pos x="1130" y="1364"/>
              </a:cxn>
            </a:cxnLst>
            <a:rect l="0" t="0" r="r" b="b"/>
            <a:pathLst>
              <a:path w="1706" h="1951">
                <a:moveTo>
                  <a:pt x="1130" y="1364"/>
                </a:moveTo>
                <a:cubicBezTo>
                  <a:pt x="743" y="1725"/>
                  <a:pt x="236" y="1893"/>
                  <a:pt x="0" y="1951"/>
                </a:cubicBezTo>
                <a:lnTo>
                  <a:pt x="0" y="0"/>
                </a:lnTo>
                <a:lnTo>
                  <a:pt x="1678" y="0"/>
                </a:lnTo>
                <a:cubicBezTo>
                  <a:pt x="1706" y="371"/>
                  <a:pt x="1517" y="1003"/>
                  <a:pt x="1130" y="1364"/>
                </a:cubicBezTo>
                <a:close/>
              </a:path>
            </a:pathLst>
          </a:custGeom>
          <a:blipFill dpi="0" rotWithShape="1">
            <a:blip r:embed="rId1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994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341438"/>
            <a:ext cx="76327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ko-KR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ko-KR" smtClean="0"/>
              <a:t>ระดับที่สอง</a:t>
            </a:r>
          </a:p>
          <a:p>
            <a:pPr lvl="2"/>
            <a:r>
              <a:rPr lang="th-TH" altLang="ko-KR" smtClean="0"/>
              <a:t>ระดับที่สาม</a:t>
            </a:r>
          </a:p>
          <a:p>
            <a:pPr lvl="3"/>
            <a:r>
              <a:rPr lang="th-TH" altLang="ko-KR" smtClean="0"/>
              <a:t>ระดับที่สี่</a:t>
            </a:r>
          </a:p>
          <a:p>
            <a:pPr lvl="4"/>
            <a:r>
              <a:rPr lang="th-TH" altLang="ko-KR" smtClean="0"/>
              <a:t>ระดับที่ห้า</a:t>
            </a:r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59915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u"/>
        <a:defRPr sz="24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8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www.songkhla.go.th/images.php?style=ratio&amp;max_w=800&amp;max_h=800&amp;src=files/com_news/2014-05/20140526_kiiwkxkt.jpg&amp;defaultpath=images/nopic.jpg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E9F9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21743" r="17014" b="-3516"/>
          <a:stretch/>
        </p:blipFill>
        <p:spPr bwMode="auto">
          <a:xfrm rot="10800000">
            <a:off x="99447" y="51372"/>
            <a:ext cx="9055164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3245" y="404664"/>
            <a:ext cx="9177856" cy="221599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“เทคนิค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การบูร</a:t>
            </a:r>
            <a:r>
              <a:rPr lang="th-TH" sz="40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การการทำงานกับทุกภาค</a:t>
            </a: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ส่วน”</a:t>
            </a:r>
          </a:p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บรรยายโดย</a:t>
            </a:r>
          </a:p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นายก</a:t>
            </a:r>
            <a:r>
              <a:rPr lang="th-TH" sz="32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ฤษฎา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บุญราช อธิบดีกรมการปกครอง</a:t>
            </a:r>
            <a:endParaRPr lang="en-US" sz="3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2682211"/>
            <a:ext cx="9144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36000" y="362943"/>
            <a:ext cx="9180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8459" r="-445" b="-1199"/>
          <a:stretch/>
        </p:blipFill>
        <p:spPr bwMode="auto">
          <a:xfrm>
            <a:off x="4397833" y="3326797"/>
            <a:ext cx="2576932" cy="2017103"/>
          </a:xfrm>
          <a:prstGeom prst="hexagon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149992" y="51372"/>
            <a:ext cx="808015" cy="706963"/>
            <a:chOff x="88544" y="114637"/>
            <a:chExt cx="808015" cy="70696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" y="3350512"/>
            <a:ext cx="2620615" cy="2017103"/>
          </a:xfrm>
          <a:prstGeom prst="hexagon">
            <a:avLst/>
          </a:prstGeom>
          <a:ln w="28575">
            <a:solidFill>
              <a:srgbClr val="00B0F0"/>
            </a:solidFill>
          </a:ln>
        </p:spPr>
      </p:pic>
      <p:pic>
        <p:nvPicPr>
          <p:cNvPr id="21" name="Picture 2" descr="http://www.manager.co.th/asp-bin/Image.aspx?ID=22571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21" y="4366663"/>
            <a:ext cx="2550886" cy="1954475"/>
          </a:xfrm>
          <a:prstGeom prst="hexagon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songkhla.go.th/files/com_news/2013-11/20131129_aifuzoyx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31" b="14137"/>
          <a:stretch/>
        </p:blipFill>
        <p:spPr bwMode="auto">
          <a:xfrm>
            <a:off x="6503468" y="4439868"/>
            <a:ext cx="2536843" cy="1954474"/>
          </a:xfrm>
          <a:prstGeom prst="hexagon">
            <a:avLst/>
          </a:prstGeom>
          <a:noFill/>
          <a:ln w="190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7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http://www2.manager.co.th/asp-bin/Image.aspx?ID=2096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325"/>
            <a:ext cx="9195588" cy="61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9873"/>
            <a:ext cx="831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เทคนิคการบูร</a:t>
            </a:r>
            <a:r>
              <a:rPr lang="th-TH" sz="4000" b="1" dirty="0" err="1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การการทำงานร่วมกับทุกภาคส่วน</a:t>
            </a:r>
            <a:endParaRPr lang="en-US" sz="40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4404" y="5051847"/>
            <a:ext cx="1360206" cy="1360208"/>
            <a:chOff x="984404" y="5051847"/>
            <a:chExt cx="1360206" cy="1360208"/>
          </a:xfrm>
        </p:grpSpPr>
        <p:sp>
          <p:nvSpPr>
            <p:cNvPr id="46" name="Oval 33"/>
            <p:cNvSpPr/>
            <p:nvPr/>
          </p:nvSpPr>
          <p:spPr>
            <a:xfrm rot="5400000">
              <a:off x="984403" y="5051848"/>
              <a:ext cx="1360208" cy="1360206"/>
            </a:xfrm>
            <a:prstGeom prst="ellipse">
              <a:avLst/>
            </a:prstGeom>
            <a:solidFill>
              <a:srgbClr val="3366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52"/>
            <p:cNvSpPr txBox="1"/>
            <p:nvPr/>
          </p:nvSpPr>
          <p:spPr>
            <a:xfrm>
              <a:off x="996332" y="5378008"/>
              <a:ext cx="1295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จริงใจ</a:t>
              </a:r>
              <a:endPara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18521" y="4165031"/>
            <a:ext cx="4119521" cy="2253586"/>
            <a:chOff x="4218521" y="4165031"/>
            <a:chExt cx="4119521" cy="2253586"/>
          </a:xfrm>
        </p:grpSpPr>
        <p:cxnSp>
          <p:nvCxnSpPr>
            <p:cNvPr id="44" name="Straight Connector 46"/>
            <p:cNvCxnSpPr>
              <a:stCxn id="47" idx="2"/>
              <a:endCxn id="48" idx="6"/>
            </p:cNvCxnSpPr>
            <p:nvPr/>
          </p:nvCxnSpPr>
          <p:spPr>
            <a:xfrm rot="16200000" flipH="1">
              <a:off x="4846081" y="4097583"/>
              <a:ext cx="1693473" cy="2948594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35"/>
            <p:cNvSpPr/>
            <p:nvPr/>
          </p:nvSpPr>
          <p:spPr>
            <a:xfrm rot="5400000">
              <a:off x="6040322" y="4165032"/>
              <a:ext cx="2253586" cy="2253584"/>
            </a:xfrm>
            <a:prstGeom prst="ellipse">
              <a:avLst/>
            </a:prstGeom>
            <a:solidFill>
              <a:srgbClr val="99009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4"/>
            <p:cNvSpPr txBox="1"/>
            <p:nvPr/>
          </p:nvSpPr>
          <p:spPr>
            <a:xfrm>
              <a:off x="6128243" y="4500845"/>
              <a:ext cx="2209799" cy="1601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th-TH" sz="36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ต้องรับฟัง ความคิดเห็นของทุกฝ่าย</a:t>
              </a:r>
              <a:endPara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45412" y="4725144"/>
            <a:ext cx="2919632" cy="1693048"/>
            <a:chOff x="2145412" y="4725144"/>
            <a:chExt cx="2919632" cy="1693048"/>
          </a:xfrm>
        </p:grpSpPr>
        <p:cxnSp>
          <p:nvCxnSpPr>
            <p:cNvPr id="45" name="Straight Connector 44"/>
            <p:cNvCxnSpPr>
              <a:stCxn id="46" idx="7"/>
              <a:endCxn id="47" idx="2"/>
            </p:cNvCxnSpPr>
            <p:nvPr/>
          </p:nvCxnSpPr>
          <p:spPr>
            <a:xfrm flipV="1">
              <a:off x="2145412" y="4725144"/>
              <a:ext cx="2073109" cy="1487713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34"/>
            <p:cNvSpPr/>
            <p:nvPr/>
          </p:nvSpPr>
          <p:spPr>
            <a:xfrm rot="5400000">
              <a:off x="3371997" y="4725145"/>
              <a:ext cx="1693048" cy="1693046"/>
            </a:xfrm>
            <a:prstGeom prst="ellipse">
              <a:avLst/>
            </a:prstGeom>
            <a:solidFill>
              <a:srgbClr val="C00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3570819" y="5214657"/>
              <a:ext cx="1295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จริงจัง</a:t>
              </a:r>
              <a:endPara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cxnSp>
        <p:nvCxnSpPr>
          <p:cNvPr id="18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7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7895" r="1295" b="8866"/>
          <a:stretch/>
        </p:blipFill>
        <p:spPr>
          <a:xfrm>
            <a:off x="-21754" y="1"/>
            <a:ext cx="9274274" cy="6813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9512" y="108000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1870" y="4132432"/>
            <a:ext cx="2441028" cy="2401615"/>
            <a:chOff x="6551870" y="4132432"/>
            <a:chExt cx="2441028" cy="2401615"/>
          </a:xfrm>
        </p:grpSpPr>
        <p:sp>
          <p:nvSpPr>
            <p:cNvPr id="10" name="Oval 19"/>
            <p:cNvSpPr/>
            <p:nvPr/>
          </p:nvSpPr>
          <p:spPr>
            <a:xfrm rot="5400000">
              <a:off x="7092279" y="4653137"/>
              <a:ext cx="1360208" cy="1360206"/>
            </a:xfrm>
            <a:prstGeom prst="ellipse">
              <a:avLst/>
            </a:prstGeom>
            <a:solidFill>
              <a:srgbClr val="D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20"/>
            <p:cNvGrpSpPr/>
            <p:nvPr/>
          </p:nvGrpSpPr>
          <p:grpSpPr>
            <a:xfrm rot="5400000">
              <a:off x="6571576" y="4112726"/>
              <a:ext cx="2401615" cy="2441028"/>
              <a:chOff x="2057399" y="1941786"/>
              <a:chExt cx="2401615" cy="2441028"/>
            </a:xfrm>
            <a:solidFill>
              <a:schemeClr val="bg2">
                <a:lumMod val="75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12" name="Block Arc 22"/>
              <p:cNvSpPr/>
              <p:nvPr/>
            </p:nvSpPr>
            <p:spPr>
              <a:xfrm>
                <a:off x="2057399" y="1941786"/>
                <a:ext cx="2401614" cy="2401614"/>
              </a:xfrm>
              <a:prstGeom prst="blockArc">
                <a:avLst>
                  <a:gd name="adj1" fmla="val 10800000"/>
                  <a:gd name="adj2" fmla="val 0"/>
                  <a:gd name="adj3" fmla="val 138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23"/>
              <p:cNvSpPr/>
              <p:nvPr/>
            </p:nvSpPr>
            <p:spPr>
              <a:xfrm rot="10800000">
                <a:off x="2057400" y="1981200"/>
                <a:ext cx="2401614" cy="2401614"/>
              </a:xfrm>
              <a:prstGeom prst="blockArc">
                <a:avLst>
                  <a:gd name="adj1" fmla="val 10800000"/>
                  <a:gd name="adj2" fmla="val 0"/>
                  <a:gd name="adj3" fmla="val 138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กล่องข้อความ 3"/>
            <p:cNvSpPr txBox="1"/>
            <p:nvPr/>
          </p:nvSpPr>
          <p:spPr>
            <a:xfrm>
              <a:off x="7153321" y="4913734"/>
              <a:ext cx="1368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8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จริงใจ</a:t>
              </a:r>
              <a:endPara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0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8"/>
          <a:stretch/>
        </p:blipFill>
        <p:spPr>
          <a:xfrm>
            <a:off x="-26318" y="0"/>
            <a:ext cx="5612683" cy="68913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63690" y="3429000"/>
            <a:ext cx="4534317" cy="2711919"/>
            <a:chOff x="4363690" y="3429000"/>
            <a:chExt cx="4534317" cy="2711919"/>
          </a:xfrm>
        </p:grpSpPr>
        <p:sp>
          <p:nvSpPr>
            <p:cNvPr id="17" name="Rounded Rectangle 4"/>
            <p:cNvSpPr/>
            <p:nvPr/>
          </p:nvSpPr>
          <p:spPr>
            <a:xfrm>
              <a:off x="6895037" y="3456195"/>
              <a:ext cx="2002970" cy="620485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5"/>
            <p:cNvSpPr/>
            <p:nvPr/>
          </p:nvSpPr>
          <p:spPr>
            <a:xfrm>
              <a:off x="6895037" y="4327960"/>
              <a:ext cx="2002970" cy="981952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6"/>
            <p:cNvSpPr/>
            <p:nvPr/>
          </p:nvSpPr>
          <p:spPr>
            <a:xfrm>
              <a:off x="6895037" y="5520434"/>
              <a:ext cx="2002970" cy="620485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7"/>
            <p:cNvSpPr txBox="1"/>
            <p:nvPr/>
          </p:nvSpPr>
          <p:spPr>
            <a:xfrm>
              <a:off x="7020222" y="3535605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รู้เป้าหมายของงาน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TextBox 18"/>
            <p:cNvSpPr txBox="1"/>
            <p:nvPr/>
          </p:nvSpPr>
          <p:spPr>
            <a:xfrm>
              <a:off x="7020222" y="4438147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เข้าใจภารกิจของหน่วยงาน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TextBox 19"/>
            <p:cNvSpPr txBox="1"/>
            <p:nvPr/>
          </p:nvSpPr>
          <p:spPr>
            <a:xfrm>
              <a:off x="7020222" y="5599782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ชี้แนะการทำงาน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2" name="Group 20"/>
            <p:cNvGrpSpPr/>
            <p:nvPr/>
          </p:nvGrpSpPr>
          <p:grpSpPr>
            <a:xfrm rot="5400000">
              <a:off x="4383396" y="3409294"/>
              <a:ext cx="2401615" cy="2441028"/>
              <a:chOff x="2057399" y="1941786"/>
              <a:chExt cx="2401615" cy="2441028"/>
            </a:xfrm>
            <a:solidFill>
              <a:schemeClr val="bg2">
                <a:lumMod val="75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13" name="Block Arc 22"/>
              <p:cNvSpPr/>
              <p:nvPr/>
            </p:nvSpPr>
            <p:spPr>
              <a:xfrm>
                <a:off x="2057399" y="1941786"/>
                <a:ext cx="2401614" cy="2401614"/>
              </a:xfrm>
              <a:prstGeom prst="blockArc">
                <a:avLst>
                  <a:gd name="adj1" fmla="val 10800000"/>
                  <a:gd name="adj2" fmla="val 0"/>
                  <a:gd name="adj3" fmla="val 1384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23"/>
              <p:cNvSpPr/>
              <p:nvPr/>
            </p:nvSpPr>
            <p:spPr>
              <a:xfrm rot="10800000">
                <a:off x="2057400" y="1981200"/>
                <a:ext cx="2401614" cy="2401614"/>
              </a:xfrm>
              <a:prstGeom prst="blockArc">
                <a:avLst>
                  <a:gd name="adj1" fmla="val 10800000"/>
                  <a:gd name="adj2" fmla="val 0"/>
                  <a:gd name="adj3" fmla="val 138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Oval 19"/>
            <p:cNvSpPr/>
            <p:nvPr/>
          </p:nvSpPr>
          <p:spPr>
            <a:xfrm rot="5400000">
              <a:off x="4860404" y="3949705"/>
              <a:ext cx="1360208" cy="1360206"/>
            </a:xfrm>
            <a:prstGeom prst="ellipse">
              <a:avLst/>
            </a:prstGeom>
            <a:solidFill>
              <a:srgbClr val="D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กล่องข้อความ 14"/>
            <p:cNvSpPr txBox="1"/>
            <p:nvPr/>
          </p:nvSpPr>
          <p:spPr>
            <a:xfrm>
              <a:off x="4976298" y="4214309"/>
              <a:ext cx="1368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8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จริงจัง</a:t>
              </a:r>
              <a:endPara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365" y="0"/>
            <a:ext cx="3557635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063" y="-3662"/>
            <a:ext cx="9119937" cy="6856287"/>
            <a:chOff x="24063" y="-3662"/>
            <a:chExt cx="9119937" cy="6856287"/>
          </a:xfrm>
        </p:grpSpPr>
        <p:pic>
          <p:nvPicPr>
            <p:cNvPr id="22" name="รูปภาพ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" y="-3662"/>
              <a:ext cx="5220072" cy="36473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128" name="Picture 8" descr="http://image.mcot.net/media/images/2013-11-22/138511721258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6" t="16252" r="985" b="13804"/>
            <a:stretch/>
          </p:blipFill>
          <p:spPr bwMode="auto">
            <a:xfrm>
              <a:off x="4642777" y="-3662"/>
              <a:ext cx="4501223" cy="43388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5"/>
            <a:srcRect t="6909"/>
            <a:stretch/>
          </p:blipFill>
          <p:spPr>
            <a:xfrm>
              <a:off x="4035082" y="3667765"/>
              <a:ext cx="5104347" cy="3168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124" name="Picture 4" descr="http://image.mcot.net/media/images/2013-11-22/1385117146_712163466503-240x16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7" y="3668907"/>
              <a:ext cx="4608000" cy="31837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422263" y="2656069"/>
            <a:ext cx="2441028" cy="2401615"/>
            <a:chOff x="6551870" y="4132432"/>
            <a:chExt cx="2441028" cy="2401615"/>
          </a:xfrm>
        </p:grpSpPr>
        <p:sp>
          <p:nvSpPr>
            <p:cNvPr id="13" name="Oval 19"/>
            <p:cNvSpPr/>
            <p:nvPr/>
          </p:nvSpPr>
          <p:spPr>
            <a:xfrm rot="5400000">
              <a:off x="7092279" y="4653137"/>
              <a:ext cx="1360208" cy="1360206"/>
            </a:xfrm>
            <a:prstGeom prst="ellipse">
              <a:avLst/>
            </a:prstGeom>
            <a:solidFill>
              <a:srgbClr val="D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20"/>
            <p:cNvGrpSpPr/>
            <p:nvPr/>
          </p:nvGrpSpPr>
          <p:grpSpPr>
            <a:xfrm rot="5400000">
              <a:off x="6571576" y="4112726"/>
              <a:ext cx="2401615" cy="2441028"/>
              <a:chOff x="2057399" y="1941786"/>
              <a:chExt cx="2401615" cy="2441028"/>
            </a:xfrm>
            <a:solidFill>
              <a:schemeClr val="bg2">
                <a:lumMod val="75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17" name="Block Arc 22"/>
              <p:cNvSpPr/>
              <p:nvPr/>
            </p:nvSpPr>
            <p:spPr>
              <a:xfrm>
                <a:off x="2057399" y="1941786"/>
                <a:ext cx="2401614" cy="2401614"/>
              </a:xfrm>
              <a:prstGeom prst="blockArc">
                <a:avLst>
                  <a:gd name="adj1" fmla="val 10800000"/>
                  <a:gd name="adj2" fmla="val 0"/>
                  <a:gd name="adj3" fmla="val 138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Block Arc 23"/>
              <p:cNvSpPr/>
              <p:nvPr/>
            </p:nvSpPr>
            <p:spPr>
              <a:xfrm rot="10800000">
                <a:off x="2057400" y="1981200"/>
                <a:ext cx="2401614" cy="2401614"/>
              </a:xfrm>
              <a:prstGeom prst="blockArc">
                <a:avLst>
                  <a:gd name="adj1" fmla="val 10800000"/>
                  <a:gd name="adj2" fmla="val 0"/>
                  <a:gd name="adj3" fmla="val 138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กล่องข้อความ 3"/>
            <p:cNvSpPr txBox="1"/>
            <p:nvPr/>
          </p:nvSpPr>
          <p:spPr>
            <a:xfrm>
              <a:off x="7153321" y="4913734"/>
              <a:ext cx="13681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รู้เป้าหมายของงาน</a:t>
              </a:r>
              <a:endPara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7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155"/>
            <a:ext cx="9283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เข้าใจภารกิจของหน่วยงาน</a:t>
            </a:r>
            <a:endParaRPr lang="en-US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cxnSp>
        <p:nvCxnSpPr>
          <p:cNvPr id="12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8012" y="1350955"/>
            <a:ext cx="9185498" cy="5379649"/>
            <a:chOff x="-8012" y="1350955"/>
            <a:chExt cx="9185498" cy="5379649"/>
          </a:xfrm>
        </p:grpSpPr>
        <p:pic>
          <p:nvPicPr>
            <p:cNvPr id="10" name="Picture 4" descr="http://www.psuradio88.com/2014/images/NewsPhoto/2014-03-25-002/0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0"/>
            <a:stretch/>
          </p:blipFill>
          <p:spPr bwMode="auto">
            <a:xfrm>
              <a:off x="2971155" y="2636912"/>
              <a:ext cx="3508264" cy="2779621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photo  , 500x360 pixel , 94,720 bytes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12" y="4102461"/>
              <a:ext cx="3600400" cy="262814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2477" y="1350955"/>
              <a:ext cx="3315009" cy="2658339"/>
            </a:xfrm>
            <a:prstGeom prst="hexagon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024" y="4053734"/>
              <a:ext cx="3264362" cy="2615626"/>
            </a:xfrm>
            <a:prstGeom prst="hexagon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3076" name="Picture 4" descr="http://songkhlatoday.com/upload/pics/pic510b751a3eb3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12" y="1455957"/>
              <a:ext cx="3600400" cy="2574957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15"/>
            <a:ext cx="9283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ชี้แนะการทำงาน</a:t>
            </a:r>
            <a:endParaRPr lang="en-US" sz="4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052" name="Picture 4" descr="photo  , 640x426 pixel , 28,105 byte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4" y="836111"/>
            <a:ext cx="9161784" cy="602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8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รูปภาพ 20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818"/>
            <a:ext cx="9144000" cy="6134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9929" y="102318"/>
            <a:ext cx="9283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ต้องฟังความคิดเห็นของทุกฝ่าย</a:t>
            </a:r>
            <a:endParaRPr lang="en-US" sz="40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cxnSp>
        <p:nvCxnSpPr>
          <p:cNvPr id="14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106688" y="5767551"/>
            <a:ext cx="3305502" cy="1588"/>
            <a:chOff x="3106688" y="5767551"/>
            <a:chExt cx="3305502" cy="1588"/>
          </a:xfrm>
        </p:grpSpPr>
        <p:cxnSp>
          <p:nvCxnSpPr>
            <p:cNvPr id="24" name="Straight Connector 21"/>
            <p:cNvCxnSpPr>
              <a:stCxn id="17" idx="6"/>
              <a:endCxn id="16" idx="2"/>
            </p:cNvCxnSpPr>
            <p:nvPr/>
          </p:nvCxnSpPr>
          <p:spPr>
            <a:xfrm>
              <a:off x="3106688" y="5767551"/>
              <a:ext cx="562302" cy="158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3"/>
            <p:cNvCxnSpPr>
              <a:stCxn id="16" idx="6"/>
              <a:endCxn id="15" idx="2"/>
            </p:cNvCxnSpPr>
            <p:nvPr/>
          </p:nvCxnSpPr>
          <p:spPr>
            <a:xfrm>
              <a:off x="5849888" y="5767551"/>
              <a:ext cx="562302" cy="158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925790" y="4677102"/>
            <a:ext cx="2180898" cy="2180898"/>
            <a:chOff x="925790" y="4677102"/>
            <a:chExt cx="2180898" cy="2180898"/>
          </a:xfrm>
        </p:grpSpPr>
        <p:sp>
          <p:nvSpPr>
            <p:cNvPr id="17" name="Oval 10"/>
            <p:cNvSpPr/>
            <p:nvPr/>
          </p:nvSpPr>
          <p:spPr>
            <a:xfrm>
              <a:off x="925790" y="4677102"/>
              <a:ext cx="2180898" cy="2180898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2"/>
            <p:cNvSpPr/>
            <p:nvPr/>
          </p:nvSpPr>
          <p:spPr>
            <a:xfrm>
              <a:off x="1120233" y="4871545"/>
              <a:ext cx="1792012" cy="1792012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rgbClr val="DA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กล่องข้อความ 4"/>
            <p:cNvSpPr txBox="1"/>
            <p:nvPr/>
          </p:nvSpPr>
          <p:spPr>
            <a:xfrm>
              <a:off x="1186755" y="5184332"/>
              <a:ext cx="1656184" cy="13849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เพื่อนร่วมงาน/ผู้ใต้บังคับ     บัญชา</a:t>
              </a:r>
              <a:endPara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68990" y="4677102"/>
            <a:ext cx="2180898" cy="2180898"/>
            <a:chOff x="3668990" y="4677102"/>
            <a:chExt cx="2180898" cy="2180898"/>
          </a:xfrm>
        </p:grpSpPr>
        <p:sp>
          <p:nvSpPr>
            <p:cNvPr id="16" name="Oval 11"/>
            <p:cNvSpPr/>
            <p:nvPr/>
          </p:nvSpPr>
          <p:spPr>
            <a:xfrm>
              <a:off x="3668990" y="4677102"/>
              <a:ext cx="2180898" cy="21808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3"/>
            <p:cNvSpPr/>
            <p:nvPr/>
          </p:nvSpPr>
          <p:spPr>
            <a:xfrm>
              <a:off x="3863433" y="4871545"/>
              <a:ext cx="1792012" cy="1792012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rgbClr val="66FF33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กล่องข้อความ 62"/>
            <p:cNvSpPr txBox="1"/>
            <p:nvPr/>
          </p:nvSpPr>
          <p:spPr>
            <a:xfrm>
              <a:off x="3939565" y="5413608"/>
              <a:ext cx="1656184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ประชาชน</a:t>
              </a:r>
              <a:endPara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12190" y="4677102"/>
            <a:ext cx="2180898" cy="2180898"/>
            <a:chOff x="6412190" y="4677102"/>
            <a:chExt cx="2180898" cy="2180898"/>
          </a:xfrm>
        </p:grpSpPr>
        <p:sp>
          <p:nvSpPr>
            <p:cNvPr id="15" name="Oval 12"/>
            <p:cNvSpPr/>
            <p:nvPr/>
          </p:nvSpPr>
          <p:spPr>
            <a:xfrm>
              <a:off x="6412190" y="4677102"/>
              <a:ext cx="2180898" cy="2180898"/>
            </a:xfrm>
            <a:prstGeom prst="ellipse">
              <a:avLst/>
            </a:prstGeom>
            <a:solidFill>
              <a:srgbClr val="7030A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4"/>
            <p:cNvSpPr/>
            <p:nvPr/>
          </p:nvSpPr>
          <p:spPr>
            <a:xfrm>
              <a:off x="6606633" y="4871545"/>
              <a:ext cx="1792012" cy="1792012"/>
            </a:xfrm>
            <a:prstGeom prst="ellipse">
              <a:avLst/>
            </a:prstGeom>
            <a:solidFill>
              <a:schemeClr val="bg2"/>
            </a:solidFill>
            <a:ln w="57150">
              <a:solidFill>
                <a:srgbClr val="A568D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กล่องข้อความ 63"/>
            <p:cNvSpPr txBox="1"/>
            <p:nvPr/>
          </p:nvSpPr>
          <p:spPr>
            <a:xfrm>
              <a:off x="6513484" y="5442087"/>
              <a:ext cx="206560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ภาคเอกชน</a:t>
              </a:r>
              <a:endPara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4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58517"/>
            <a:ext cx="9283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รับฟังความคิดเห็นของ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เพื่อนร่วมงาน/</a:t>
            </a:r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ผู้ใต้บังคับบัญชา</a:t>
            </a:r>
            <a:endParaRPr lang="th-TH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074" name="Picture 2" descr="photo  , 640x426 pixel , 41,565 byte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838666"/>
            <a:ext cx="9162000" cy="59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9"/>
          <p:cNvCxnSpPr/>
          <p:nvPr/>
        </p:nvCxnSpPr>
        <p:spPr>
          <a:xfrm>
            <a:off x="-19050" y="880806"/>
            <a:ext cx="918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81128"/>
            <a:ext cx="3048000" cy="20288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96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1367"/>
            <a:ext cx="9283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รับฟังความคิดเห็นของ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cxnSp>
        <p:nvCxnSpPr>
          <p:cNvPr id="23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03440" y="1224708"/>
            <a:ext cx="8602383" cy="5353288"/>
            <a:chOff x="203440" y="1224708"/>
            <a:chExt cx="8602383" cy="5353288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048" y="4428518"/>
              <a:ext cx="3230089" cy="214947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30" name="Picture 6" descr="http://2.bp.blogspot.com/-07RF0vDf7qw/T87-MBH5OtI/AAAAAAAADGs/yzKU2TuWBBQ/s320/Phoowa-75207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40" y="4269518"/>
              <a:ext cx="3468136" cy="2308478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94" y="1241168"/>
              <a:ext cx="3252823" cy="232344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7"/>
            <a:srcRect t="35759" b="17702"/>
            <a:stretch>
              <a:fillRect/>
            </a:stretch>
          </p:blipFill>
          <p:spPr bwMode="auto">
            <a:xfrm>
              <a:off x="5493455" y="1224708"/>
              <a:ext cx="3312368" cy="21688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>
              <a:solidFill>
                <a:schemeClr val="bg1"/>
              </a:solidFill>
            </a:ln>
            <a:effectLst/>
          </p:spPr>
        </p:pic>
        <p:pic>
          <p:nvPicPr>
            <p:cNvPr id="2" name="รูปภาพ 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009" y="2834744"/>
              <a:ext cx="3331855" cy="248264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574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5430"/>
            <a:ext cx="9283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รับฟังความคิดเห็นของ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ภาคเอกชน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/>
          <a:srcRect l="3358" t="28197" r="13365" b="1328"/>
          <a:stretch/>
        </p:blipFill>
        <p:spPr>
          <a:xfrm>
            <a:off x="-7450" y="862669"/>
            <a:ext cx="9151450" cy="602279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82365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8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6034" y="144355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บรรลุเป้าหมายประเทศ</a:t>
            </a:r>
            <a:endParaRPr lang="en-US" sz="40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4" name="Group 3"/>
          <p:cNvGrpSpPr/>
          <p:nvPr/>
        </p:nvGrpSpPr>
        <p:grpSpPr>
          <a:xfrm>
            <a:off x="-2477774" y="2466709"/>
            <a:ext cx="5799451" cy="7353454"/>
            <a:chOff x="1964755" y="2198178"/>
            <a:chExt cx="3482426" cy="4415566"/>
          </a:xfrm>
        </p:grpSpPr>
        <p:grpSp>
          <p:nvGrpSpPr>
            <p:cNvPr id="35" name="Group 4"/>
            <p:cNvGrpSpPr/>
            <p:nvPr/>
          </p:nvGrpSpPr>
          <p:grpSpPr>
            <a:xfrm flipH="1">
              <a:off x="1964755" y="2381865"/>
              <a:ext cx="3482426" cy="4231879"/>
              <a:chOff x="689524" y="1060585"/>
              <a:chExt cx="3482426" cy="4231879"/>
            </a:xfrm>
          </p:grpSpPr>
          <p:grpSp>
            <p:nvGrpSpPr>
              <p:cNvPr id="37" name="Group 6"/>
              <p:cNvGrpSpPr/>
              <p:nvPr/>
            </p:nvGrpSpPr>
            <p:grpSpPr>
              <a:xfrm>
                <a:off x="689524" y="1060585"/>
                <a:ext cx="1581508" cy="2104634"/>
                <a:chOff x="689524" y="1060585"/>
                <a:chExt cx="1581508" cy="2104634"/>
              </a:xfrm>
            </p:grpSpPr>
            <p:sp>
              <p:nvSpPr>
                <p:cNvPr id="39" name="Flowchart: Merge 9"/>
                <p:cNvSpPr/>
                <p:nvPr/>
              </p:nvSpPr>
              <p:spPr>
                <a:xfrm flipV="1">
                  <a:off x="1428974" y="3012819"/>
                  <a:ext cx="159715" cy="15240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5000 w 10000"/>
                    <a:gd name="connsiteY2" fmla="*/ 10000 h 10000"/>
                    <a:gd name="connsiteX3" fmla="*/ 0 w 10000"/>
                    <a:gd name="connsiteY3" fmla="*/ 0 h 10000"/>
                    <a:gd name="connsiteX0" fmla="*/ 0 w 10000"/>
                    <a:gd name="connsiteY0" fmla="*/ 0 h 10000"/>
                    <a:gd name="connsiteX1" fmla="*/ 5000 w 10000"/>
                    <a:gd name="connsiteY1" fmla="*/ 817 h 10000"/>
                    <a:gd name="connsiteX2" fmla="*/ 10000 w 10000"/>
                    <a:gd name="connsiteY2" fmla="*/ 0 h 10000"/>
                    <a:gd name="connsiteX3" fmla="*/ 5000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5000 w 10000"/>
                    <a:gd name="connsiteY1" fmla="*/ 817 h 10000"/>
                    <a:gd name="connsiteX2" fmla="*/ 10000 w 10000"/>
                    <a:gd name="connsiteY2" fmla="*/ 0 h 10000"/>
                    <a:gd name="connsiteX3" fmla="*/ 5000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5000 w 10000"/>
                    <a:gd name="connsiteY1" fmla="*/ 817 h 10000"/>
                    <a:gd name="connsiteX2" fmla="*/ 10000 w 10000"/>
                    <a:gd name="connsiteY2" fmla="*/ 0 h 10000"/>
                    <a:gd name="connsiteX3" fmla="*/ 5000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5000 w 10000"/>
                    <a:gd name="connsiteY1" fmla="*/ 400 h 10000"/>
                    <a:gd name="connsiteX2" fmla="*/ 10000 w 10000"/>
                    <a:gd name="connsiteY2" fmla="*/ 0 h 10000"/>
                    <a:gd name="connsiteX3" fmla="*/ 5000 w 10000"/>
                    <a:gd name="connsiteY3" fmla="*/ 10000 h 10000"/>
                    <a:gd name="connsiteX4" fmla="*/ 0 w 10000"/>
                    <a:gd name="connsiteY4" fmla="*/ 0 h 10000"/>
                    <a:gd name="connsiteX0" fmla="*/ 0 w 10078"/>
                    <a:gd name="connsiteY0" fmla="*/ 0 h 10000"/>
                    <a:gd name="connsiteX1" fmla="*/ 5000 w 10078"/>
                    <a:gd name="connsiteY1" fmla="*/ 400 h 10000"/>
                    <a:gd name="connsiteX2" fmla="*/ 10000 w 10078"/>
                    <a:gd name="connsiteY2" fmla="*/ 0 h 10000"/>
                    <a:gd name="connsiteX3" fmla="*/ 5000 w 10078"/>
                    <a:gd name="connsiteY3" fmla="*/ 10000 h 10000"/>
                    <a:gd name="connsiteX4" fmla="*/ 0 w 10078"/>
                    <a:gd name="connsiteY4" fmla="*/ 0 h 10000"/>
                    <a:gd name="connsiteX0" fmla="*/ 402 w 10480"/>
                    <a:gd name="connsiteY0" fmla="*/ 0 h 10000"/>
                    <a:gd name="connsiteX1" fmla="*/ 5402 w 10480"/>
                    <a:gd name="connsiteY1" fmla="*/ 400 h 10000"/>
                    <a:gd name="connsiteX2" fmla="*/ 10402 w 10480"/>
                    <a:gd name="connsiteY2" fmla="*/ 0 h 10000"/>
                    <a:gd name="connsiteX3" fmla="*/ 5402 w 10480"/>
                    <a:gd name="connsiteY3" fmla="*/ 10000 h 10000"/>
                    <a:gd name="connsiteX4" fmla="*/ 402 w 10480"/>
                    <a:gd name="connsiteY4" fmla="*/ 0 h 10000"/>
                    <a:gd name="connsiteX0" fmla="*/ 402 w 10480"/>
                    <a:gd name="connsiteY0" fmla="*/ 0 h 10000"/>
                    <a:gd name="connsiteX1" fmla="*/ 5402 w 10480"/>
                    <a:gd name="connsiteY1" fmla="*/ 1025 h 10000"/>
                    <a:gd name="connsiteX2" fmla="*/ 10402 w 10480"/>
                    <a:gd name="connsiteY2" fmla="*/ 0 h 10000"/>
                    <a:gd name="connsiteX3" fmla="*/ 5402 w 10480"/>
                    <a:gd name="connsiteY3" fmla="*/ 10000 h 10000"/>
                    <a:gd name="connsiteX4" fmla="*/ 402 w 1048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80" h="10000">
                      <a:moveTo>
                        <a:pt x="402" y="0"/>
                      </a:moveTo>
                      <a:cubicBezTo>
                        <a:pt x="2069" y="-6"/>
                        <a:pt x="-3973" y="1239"/>
                        <a:pt x="5402" y="1025"/>
                      </a:cubicBezTo>
                      <a:cubicBezTo>
                        <a:pt x="13944" y="1170"/>
                        <a:pt x="8735" y="272"/>
                        <a:pt x="10402" y="0"/>
                      </a:cubicBezTo>
                      <a:lnTo>
                        <a:pt x="5402" y="10000"/>
                      </a:lnTo>
                      <a:lnTo>
                        <a:pt x="402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C535"/>
                    </a:gs>
                    <a:gs pos="80000">
                      <a:srgbClr val="92D050"/>
                    </a:gs>
                    <a:gs pos="100000">
                      <a:srgbClr val="92D050"/>
                    </a:gs>
                  </a:gsLst>
                </a:gradFill>
                <a:ln>
                  <a:solidFill>
                    <a:srgbClr val="5C9105"/>
                  </a:solidFill>
                </a:ln>
                <a:effectLst>
                  <a:innerShdw blurRad="76200">
                    <a:prstClr val="black">
                      <a:alpha val="28000"/>
                    </a:prstClr>
                  </a:innerShdw>
                </a:effectLst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0" name="Group 9"/>
                <p:cNvGrpSpPr/>
                <p:nvPr/>
              </p:nvGrpSpPr>
              <p:grpSpPr>
                <a:xfrm>
                  <a:off x="689524" y="1060585"/>
                  <a:ext cx="1581508" cy="1544650"/>
                  <a:chOff x="3253550" y="993910"/>
                  <a:chExt cx="2072232" cy="2023939"/>
                </a:xfrm>
              </p:grpSpPr>
              <p:sp>
                <p:nvSpPr>
                  <p:cNvPr id="41" name="Oval 10"/>
                  <p:cNvSpPr/>
                  <p:nvPr/>
                </p:nvSpPr>
                <p:spPr>
                  <a:xfrm rot="668725">
                    <a:off x="3255745" y="993910"/>
                    <a:ext cx="2001260" cy="2001261"/>
                  </a:xfrm>
                  <a:prstGeom prst="ellipse">
                    <a:avLst/>
                  </a:prstGeom>
                  <a:gradFill flip="none" rotWithShape="1">
                    <a:gsLst>
                      <a:gs pos="38000">
                        <a:srgbClr val="E2E9F5">
                          <a:lumMod val="0"/>
                          <a:alpha val="0"/>
                        </a:srgbClr>
                      </a:gs>
                      <a:gs pos="100000">
                        <a:schemeClr val="bg1">
                          <a:alpha val="31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42" name="Teardrop 11"/>
                  <p:cNvSpPr/>
                  <p:nvPr/>
                </p:nvSpPr>
                <p:spPr>
                  <a:xfrm rot="7955400">
                    <a:off x="3253549" y="995545"/>
                    <a:ext cx="2022305" cy="2022303"/>
                  </a:xfrm>
                  <a:prstGeom prst="teardrop">
                    <a:avLst>
                      <a:gd name="adj" fmla="val 109693"/>
                    </a:avLst>
                  </a:prstGeom>
                  <a:gradFill>
                    <a:gsLst>
                      <a:gs pos="0">
                        <a:srgbClr val="80C535"/>
                      </a:gs>
                      <a:gs pos="80000">
                        <a:srgbClr val="92D050"/>
                      </a:gs>
                      <a:gs pos="100000">
                        <a:srgbClr val="92D050"/>
                      </a:gs>
                    </a:gsLst>
                  </a:gradFill>
                  <a:ln>
                    <a:solidFill>
                      <a:srgbClr val="5C9105"/>
                    </a:solidFill>
                  </a:ln>
                  <a:effectLst>
                    <a:outerShdw blurRad="50800" dist="38100" dir="5400000" algn="t" rotWithShape="0">
                      <a:srgbClr val="5C9105">
                        <a:alpha val="22000"/>
                      </a:srgbClr>
                    </a:outerShdw>
                  </a:effectLst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12"/>
                  <p:cNvSpPr/>
                  <p:nvPr/>
                </p:nvSpPr>
                <p:spPr>
                  <a:xfrm>
                    <a:off x="3324522" y="995264"/>
                    <a:ext cx="2001260" cy="200126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C6E6A2"/>
                      </a:gs>
                      <a:gs pos="100000">
                        <a:schemeClr val="accent1">
                          <a:tint val="23500"/>
                          <a:satMod val="160000"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72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38" name="Freeform 7"/>
              <p:cNvSpPr/>
              <p:nvPr/>
            </p:nvSpPr>
            <p:spPr>
              <a:xfrm>
                <a:off x="1504950" y="3148013"/>
                <a:ext cx="2667000" cy="2144451"/>
              </a:xfrm>
              <a:custGeom>
                <a:avLst/>
                <a:gdLst>
                  <a:gd name="connsiteX0" fmla="*/ 0 w 2667000"/>
                  <a:gd name="connsiteY0" fmla="*/ 0 h 2144451"/>
                  <a:gd name="connsiteX1" fmla="*/ 1466850 w 2667000"/>
                  <a:gd name="connsiteY1" fmla="*/ 1895475 h 2144451"/>
                  <a:gd name="connsiteX2" fmla="*/ 2667000 w 2667000"/>
                  <a:gd name="connsiteY2" fmla="*/ 2066925 h 214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7000" h="2144451">
                    <a:moveTo>
                      <a:pt x="0" y="0"/>
                    </a:moveTo>
                    <a:cubicBezTo>
                      <a:pt x="511175" y="775494"/>
                      <a:pt x="1022350" y="1550988"/>
                      <a:pt x="1466850" y="1895475"/>
                    </a:cubicBezTo>
                    <a:cubicBezTo>
                      <a:pt x="1911350" y="2239962"/>
                      <a:pt x="2289175" y="2153443"/>
                      <a:pt x="2667000" y="2066925"/>
                    </a:cubicBezTo>
                  </a:path>
                </a:pathLst>
              </a:custGeom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outerShdw blurRad="152400" sx="102000" sy="102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Oval 5"/>
            <p:cNvSpPr/>
            <p:nvPr/>
          </p:nvSpPr>
          <p:spPr>
            <a:xfrm>
              <a:off x="3585094" y="2198178"/>
              <a:ext cx="1528245" cy="152824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alpha val="80000"/>
                  </a:schemeClr>
                </a:gs>
                <a:gs pos="100000">
                  <a:srgbClr val="92D05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14"/>
          <p:cNvGrpSpPr/>
          <p:nvPr/>
        </p:nvGrpSpPr>
        <p:grpSpPr>
          <a:xfrm>
            <a:off x="6101231" y="3049288"/>
            <a:ext cx="5892531" cy="7139164"/>
            <a:chOff x="679037" y="1060585"/>
            <a:chExt cx="3492913" cy="4231879"/>
          </a:xfrm>
        </p:grpSpPr>
        <p:grpSp>
          <p:nvGrpSpPr>
            <p:cNvPr id="47" name="Group 16"/>
            <p:cNvGrpSpPr/>
            <p:nvPr/>
          </p:nvGrpSpPr>
          <p:grpSpPr>
            <a:xfrm>
              <a:off x="679037" y="1060585"/>
              <a:ext cx="1553890" cy="2104634"/>
              <a:chOff x="679037" y="1060585"/>
              <a:chExt cx="1553890" cy="2104634"/>
            </a:xfrm>
          </p:grpSpPr>
          <p:sp>
            <p:nvSpPr>
              <p:cNvPr id="51" name="Flowchart: Merge 9"/>
              <p:cNvSpPr/>
              <p:nvPr/>
            </p:nvSpPr>
            <p:spPr>
              <a:xfrm flipV="1">
                <a:off x="1428974" y="3012819"/>
                <a:ext cx="159715" cy="152400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5000 w 10000"/>
                  <a:gd name="connsiteY1" fmla="*/ 817 h 10000"/>
                  <a:gd name="connsiteX2" fmla="*/ 10000 w 10000"/>
                  <a:gd name="connsiteY2" fmla="*/ 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000 w 10000"/>
                  <a:gd name="connsiteY1" fmla="*/ 817 h 10000"/>
                  <a:gd name="connsiteX2" fmla="*/ 10000 w 10000"/>
                  <a:gd name="connsiteY2" fmla="*/ 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000 w 10000"/>
                  <a:gd name="connsiteY1" fmla="*/ 817 h 10000"/>
                  <a:gd name="connsiteX2" fmla="*/ 10000 w 10000"/>
                  <a:gd name="connsiteY2" fmla="*/ 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000 w 10000"/>
                  <a:gd name="connsiteY1" fmla="*/ 400 h 10000"/>
                  <a:gd name="connsiteX2" fmla="*/ 10000 w 10000"/>
                  <a:gd name="connsiteY2" fmla="*/ 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78"/>
                  <a:gd name="connsiteY0" fmla="*/ 0 h 10000"/>
                  <a:gd name="connsiteX1" fmla="*/ 5000 w 10078"/>
                  <a:gd name="connsiteY1" fmla="*/ 400 h 10000"/>
                  <a:gd name="connsiteX2" fmla="*/ 10000 w 10078"/>
                  <a:gd name="connsiteY2" fmla="*/ 0 h 10000"/>
                  <a:gd name="connsiteX3" fmla="*/ 5000 w 10078"/>
                  <a:gd name="connsiteY3" fmla="*/ 10000 h 10000"/>
                  <a:gd name="connsiteX4" fmla="*/ 0 w 10078"/>
                  <a:gd name="connsiteY4" fmla="*/ 0 h 10000"/>
                  <a:gd name="connsiteX0" fmla="*/ 402 w 10480"/>
                  <a:gd name="connsiteY0" fmla="*/ 0 h 10000"/>
                  <a:gd name="connsiteX1" fmla="*/ 5402 w 10480"/>
                  <a:gd name="connsiteY1" fmla="*/ 400 h 10000"/>
                  <a:gd name="connsiteX2" fmla="*/ 10402 w 10480"/>
                  <a:gd name="connsiteY2" fmla="*/ 0 h 10000"/>
                  <a:gd name="connsiteX3" fmla="*/ 5402 w 10480"/>
                  <a:gd name="connsiteY3" fmla="*/ 10000 h 10000"/>
                  <a:gd name="connsiteX4" fmla="*/ 402 w 10480"/>
                  <a:gd name="connsiteY4" fmla="*/ 0 h 10000"/>
                  <a:gd name="connsiteX0" fmla="*/ 402 w 10480"/>
                  <a:gd name="connsiteY0" fmla="*/ 0 h 10000"/>
                  <a:gd name="connsiteX1" fmla="*/ 5402 w 10480"/>
                  <a:gd name="connsiteY1" fmla="*/ 1025 h 10000"/>
                  <a:gd name="connsiteX2" fmla="*/ 10402 w 10480"/>
                  <a:gd name="connsiteY2" fmla="*/ 0 h 10000"/>
                  <a:gd name="connsiteX3" fmla="*/ 5402 w 10480"/>
                  <a:gd name="connsiteY3" fmla="*/ 10000 h 10000"/>
                  <a:gd name="connsiteX4" fmla="*/ 402 w 1048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0" h="10000">
                    <a:moveTo>
                      <a:pt x="402" y="0"/>
                    </a:moveTo>
                    <a:cubicBezTo>
                      <a:pt x="2069" y="-6"/>
                      <a:pt x="-3973" y="1239"/>
                      <a:pt x="5402" y="1025"/>
                    </a:cubicBezTo>
                    <a:cubicBezTo>
                      <a:pt x="13944" y="1170"/>
                      <a:pt x="8735" y="272"/>
                      <a:pt x="10402" y="0"/>
                    </a:cubicBezTo>
                    <a:lnTo>
                      <a:pt x="5402" y="10000"/>
                    </a:lnTo>
                    <a:lnTo>
                      <a:pt x="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80000">
                    <a:srgbClr val="FF0000"/>
                  </a:gs>
                  <a:gs pos="100000">
                    <a:srgbClr val="FF0000"/>
                  </a:gs>
                </a:gsLst>
              </a:gradFill>
              <a:ln>
                <a:solidFill>
                  <a:srgbClr val="C00000"/>
                </a:solidFill>
              </a:ln>
              <a:effectLst>
                <a:innerShdw blurRad="76200">
                  <a:prstClr val="black">
                    <a:alpha val="28000"/>
                  </a:prstClr>
                </a:innerShdw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1" name="Group 19"/>
              <p:cNvGrpSpPr/>
              <p:nvPr/>
            </p:nvGrpSpPr>
            <p:grpSpPr>
              <a:xfrm>
                <a:off x="679037" y="1060585"/>
                <a:ext cx="1553890" cy="1544650"/>
                <a:chOff x="3239809" y="993910"/>
                <a:chExt cx="2036044" cy="2023939"/>
              </a:xfrm>
            </p:grpSpPr>
            <p:sp>
              <p:nvSpPr>
                <p:cNvPr id="63" name="Oval 20"/>
                <p:cNvSpPr/>
                <p:nvPr/>
              </p:nvSpPr>
              <p:spPr>
                <a:xfrm rot="668725">
                  <a:off x="3255745" y="993910"/>
                  <a:ext cx="2001260" cy="2001261"/>
                </a:xfrm>
                <a:prstGeom prst="ellipse">
                  <a:avLst/>
                </a:prstGeom>
                <a:gradFill flip="none" rotWithShape="1">
                  <a:gsLst>
                    <a:gs pos="38000">
                      <a:srgbClr val="E2E9F5">
                        <a:lumMod val="0"/>
                        <a:alpha val="0"/>
                      </a:srgbClr>
                    </a:gs>
                    <a:gs pos="100000">
                      <a:schemeClr val="bg1">
                        <a:alpha val="31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4" name="Teardrop 21"/>
                <p:cNvSpPr/>
                <p:nvPr/>
              </p:nvSpPr>
              <p:spPr>
                <a:xfrm rot="7955400">
                  <a:off x="3253549" y="995545"/>
                  <a:ext cx="2022305" cy="2022303"/>
                </a:xfrm>
                <a:prstGeom prst="teardrop">
                  <a:avLst>
                    <a:gd name="adj" fmla="val 109693"/>
                  </a:avLst>
                </a:prstGeom>
                <a:gradFill>
                  <a:gsLst>
                    <a:gs pos="0">
                      <a:srgbClr val="C00000"/>
                    </a:gs>
                    <a:gs pos="80000">
                      <a:srgbClr val="C00000"/>
                    </a:gs>
                    <a:gs pos="100000">
                      <a:srgbClr val="FF0000"/>
                    </a:gs>
                  </a:gsLst>
                </a:gradFill>
                <a:ln>
                  <a:solidFill>
                    <a:srgbClr val="5C9105"/>
                  </a:solidFill>
                </a:ln>
                <a:effectLst>
                  <a:outerShdw blurRad="50800" dist="38100" dir="5400000" algn="t" rotWithShape="0">
                    <a:srgbClr val="FF7979">
                      <a:alpha val="40000"/>
                    </a:srgbClr>
                  </a:outerShdw>
                </a:effectLst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22"/>
                <p:cNvSpPr/>
                <p:nvPr/>
              </p:nvSpPr>
              <p:spPr>
                <a:xfrm>
                  <a:off x="3239809" y="995264"/>
                  <a:ext cx="2001260" cy="20012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7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0" name="Freeform 17"/>
            <p:cNvSpPr/>
            <p:nvPr/>
          </p:nvSpPr>
          <p:spPr>
            <a:xfrm>
              <a:off x="1504950" y="3148013"/>
              <a:ext cx="2667000" cy="2144451"/>
            </a:xfrm>
            <a:custGeom>
              <a:avLst/>
              <a:gdLst>
                <a:gd name="connsiteX0" fmla="*/ 0 w 2667000"/>
                <a:gd name="connsiteY0" fmla="*/ 0 h 2144451"/>
                <a:gd name="connsiteX1" fmla="*/ 1466850 w 2667000"/>
                <a:gd name="connsiteY1" fmla="*/ 1895475 h 2144451"/>
                <a:gd name="connsiteX2" fmla="*/ 2667000 w 2667000"/>
                <a:gd name="connsiteY2" fmla="*/ 2066925 h 2144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7000" h="2144451">
                  <a:moveTo>
                    <a:pt x="0" y="0"/>
                  </a:moveTo>
                  <a:cubicBezTo>
                    <a:pt x="511175" y="775494"/>
                    <a:pt x="1022350" y="1550988"/>
                    <a:pt x="1466850" y="1895475"/>
                  </a:cubicBezTo>
                  <a:cubicBezTo>
                    <a:pt x="1911350" y="2239962"/>
                    <a:pt x="2289175" y="2153443"/>
                    <a:pt x="2667000" y="2066925"/>
                  </a:cubicBezTo>
                </a:path>
              </a:pathLst>
            </a:custGeom>
            <a:ln w="19050">
              <a:solidFill>
                <a:srgbClr val="C00000"/>
              </a:solidFill>
            </a:ln>
            <a:effectLst>
              <a:outerShdw blurRad="139700" dist="50800" dir="5400000" algn="ctr" rotWithShape="0">
                <a:schemeClr val="bg1">
                  <a:alpha val="43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24"/>
          <p:cNvGrpSpPr/>
          <p:nvPr/>
        </p:nvGrpSpPr>
        <p:grpSpPr>
          <a:xfrm>
            <a:off x="3232238" y="1217951"/>
            <a:ext cx="2997320" cy="12121965"/>
            <a:chOff x="5031459" y="742136"/>
            <a:chExt cx="1726235" cy="6981357"/>
          </a:xfrm>
        </p:grpSpPr>
        <p:grpSp>
          <p:nvGrpSpPr>
            <p:cNvPr id="70" name="Group 26"/>
            <p:cNvGrpSpPr/>
            <p:nvPr/>
          </p:nvGrpSpPr>
          <p:grpSpPr>
            <a:xfrm flipH="1">
              <a:off x="5031459" y="742136"/>
              <a:ext cx="1726235" cy="2297233"/>
              <a:chOff x="689524" y="1060585"/>
              <a:chExt cx="1581508" cy="2104634"/>
            </a:xfrm>
          </p:grpSpPr>
          <p:sp>
            <p:nvSpPr>
              <p:cNvPr id="73" name="Flowchart: Merge 9"/>
              <p:cNvSpPr/>
              <p:nvPr/>
            </p:nvSpPr>
            <p:spPr>
              <a:xfrm flipV="1">
                <a:off x="1428974" y="3012819"/>
                <a:ext cx="159715" cy="152400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5000 w 10000"/>
                  <a:gd name="connsiteY1" fmla="*/ 817 h 10000"/>
                  <a:gd name="connsiteX2" fmla="*/ 10000 w 10000"/>
                  <a:gd name="connsiteY2" fmla="*/ 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000 w 10000"/>
                  <a:gd name="connsiteY1" fmla="*/ 817 h 10000"/>
                  <a:gd name="connsiteX2" fmla="*/ 10000 w 10000"/>
                  <a:gd name="connsiteY2" fmla="*/ 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000 w 10000"/>
                  <a:gd name="connsiteY1" fmla="*/ 817 h 10000"/>
                  <a:gd name="connsiteX2" fmla="*/ 10000 w 10000"/>
                  <a:gd name="connsiteY2" fmla="*/ 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000 w 10000"/>
                  <a:gd name="connsiteY1" fmla="*/ 400 h 10000"/>
                  <a:gd name="connsiteX2" fmla="*/ 10000 w 10000"/>
                  <a:gd name="connsiteY2" fmla="*/ 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78"/>
                  <a:gd name="connsiteY0" fmla="*/ 0 h 10000"/>
                  <a:gd name="connsiteX1" fmla="*/ 5000 w 10078"/>
                  <a:gd name="connsiteY1" fmla="*/ 400 h 10000"/>
                  <a:gd name="connsiteX2" fmla="*/ 10000 w 10078"/>
                  <a:gd name="connsiteY2" fmla="*/ 0 h 10000"/>
                  <a:gd name="connsiteX3" fmla="*/ 5000 w 10078"/>
                  <a:gd name="connsiteY3" fmla="*/ 10000 h 10000"/>
                  <a:gd name="connsiteX4" fmla="*/ 0 w 10078"/>
                  <a:gd name="connsiteY4" fmla="*/ 0 h 10000"/>
                  <a:gd name="connsiteX0" fmla="*/ 402 w 10480"/>
                  <a:gd name="connsiteY0" fmla="*/ 0 h 10000"/>
                  <a:gd name="connsiteX1" fmla="*/ 5402 w 10480"/>
                  <a:gd name="connsiteY1" fmla="*/ 400 h 10000"/>
                  <a:gd name="connsiteX2" fmla="*/ 10402 w 10480"/>
                  <a:gd name="connsiteY2" fmla="*/ 0 h 10000"/>
                  <a:gd name="connsiteX3" fmla="*/ 5402 w 10480"/>
                  <a:gd name="connsiteY3" fmla="*/ 10000 h 10000"/>
                  <a:gd name="connsiteX4" fmla="*/ 402 w 10480"/>
                  <a:gd name="connsiteY4" fmla="*/ 0 h 10000"/>
                  <a:gd name="connsiteX0" fmla="*/ 402 w 10480"/>
                  <a:gd name="connsiteY0" fmla="*/ 0 h 10000"/>
                  <a:gd name="connsiteX1" fmla="*/ 5402 w 10480"/>
                  <a:gd name="connsiteY1" fmla="*/ 1025 h 10000"/>
                  <a:gd name="connsiteX2" fmla="*/ 10402 w 10480"/>
                  <a:gd name="connsiteY2" fmla="*/ 0 h 10000"/>
                  <a:gd name="connsiteX3" fmla="*/ 5402 w 10480"/>
                  <a:gd name="connsiteY3" fmla="*/ 10000 h 10000"/>
                  <a:gd name="connsiteX4" fmla="*/ 402 w 1048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0" h="10000">
                    <a:moveTo>
                      <a:pt x="402" y="0"/>
                    </a:moveTo>
                    <a:cubicBezTo>
                      <a:pt x="2069" y="-6"/>
                      <a:pt x="-3973" y="1239"/>
                      <a:pt x="5402" y="1025"/>
                    </a:cubicBezTo>
                    <a:cubicBezTo>
                      <a:pt x="13944" y="1170"/>
                      <a:pt x="8735" y="272"/>
                      <a:pt x="10402" y="0"/>
                    </a:cubicBezTo>
                    <a:lnTo>
                      <a:pt x="5402" y="10000"/>
                    </a:lnTo>
                    <a:lnTo>
                      <a:pt x="402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388A"/>
                  </a:gs>
                  <a:gs pos="80000">
                    <a:srgbClr val="0070C0"/>
                  </a:gs>
                  <a:gs pos="100000">
                    <a:srgbClr val="0070C0"/>
                  </a:gs>
                </a:gsLst>
              </a:gradFill>
              <a:ln>
                <a:solidFill>
                  <a:srgbClr val="0054D0"/>
                </a:solidFill>
              </a:ln>
              <a:effectLst>
                <a:innerShdw blurRad="76200">
                  <a:prstClr val="black">
                    <a:alpha val="28000"/>
                  </a:prstClr>
                </a:innerShdw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4" name="Group 29"/>
              <p:cNvGrpSpPr/>
              <p:nvPr/>
            </p:nvGrpSpPr>
            <p:grpSpPr>
              <a:xfrm>
                <a:off x="689524" y="1060585"/>
                <a:ext cx="1581508" cy="1544650"/>
                <a:chOff x="3253550" y="993910"/>
                <a:chExt cx="2072232" cy="2023939"/>
              </a:xfrm>
            </p:grpSpPr>
            <p:sp>
              <p:nvSpPr>
                <p:cNvPr id="75" name="Oval 30"/>
                <p:cNvSpPr/>
                <p:nvPr/>
              </p:nvSpPr>
              <p:spPr>
                <a:xfrm rot="668725">
                  <a:off x="3255745" y="993910"/>
                  <a:ext cx="2001260" cy="2001261"/>
                </a:xfrm>
                <a:prstGeom prst="ellipse">
                  <a:avLst/>
                </a:prstGeom>
                <a:gradFill flip="none" rotWithShape="1">
                  <a:gsLst>
                    <a:gs pos="38000">
                      <a:srgbClr val="E2E9F5">
                        <a:lumMod val="0"/>
                        <a:alpha val="0"/>
                      </a:srgbClr>
                    </a:gs>
                    <a:gs pos="100000">
                      <a:schemeClr val="bg1">
                        <a:alpha val="31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6" name="Teardrop 31"/>
                <p:cNvSpPr/>
                <p:nvPr/>
              </p:nvSpPr>
              <p:spPr>
                <a:xfrm rot="7955400">
                  <a:off x="3253549" y="995545"/>
                  <a:ext cx="2022305" cy="2022303"/>
                </a:xfrm>
                <a:prstGeom prst="teardrop">
                  <a:avLst>
                    <a:gd name="adj" fmla="val 109693"/>
                  </a:avLst>
                </a:prstGeom>
                <a:gradFill>
                  <a:gsLst>
                    <a:gs pos="0">
                      <a:srgbClr val="0070C0"/>
                    </a:gs>
                    <a:gs pos="80000">
                      <a:srgbClr val="0070C0"/>
                    </a:gs>
                    <a:gs pos="100000">
                      <a:srgbClr val="00B0F0"/>
                    </a:gs>
                  </a:gsLst>
                </a:gradFill>
                <a:ln>
                  <a:solidFill>
                    <a:srgbClr val="0054D0"/>
                  </a:solidFill>
                </a:ln>
                <a:effectLst>
                  <a:outerShdw blurRad="50800" dist="50800" dir="5400000" algn="ctr" rotWithShape="0">
                    <a:srgbClr val="0054D0">
                      <a:alpha val="24000"/>
                    </a:srgbClr>
                  </a:outerShdw>
                </a:effectLst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32"/>
                <p:cNvSpPr/>
                <p:nvPr/>
              </p:nvSpPr>
              <p:spPr>
                <a:xfrm>
                  <a:off x="3324522" y="995264"/>
                  <a:ext cx="2001260" cy="200126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B0F0"/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7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71" name="Freeform 27"/>
            <p:cNvSpPr/>
            <p:nvPr/>
          </p:nvSpPr>
          <p:spPr>
            <a:xfrm flipH="1">
              <a:off x="5082970" y="3039641"/>
              <a:ext cx="784679" cy="4683852"/>
            </a:xfrm>
            <a:custGeom>
              <a:avLst/>
              <a:gdLst>
                <a:gd name="connsiteX0" fmla="*/ 0 w 2667000"/>
                <a:gd name="connsiteY0" fmla="*/ 0 h 2144451"/>
                <a:gd name="connsiteX1" fmla="*/ 1466850 w 2667000"/>
                <a:gd name="connsiteY1" fmla="*/ 1895475 h 2144451"/>
                <a:gd name="connsiteX2" fmla="*/ 2667000 w 2667000"/>
                <a:gd name="connsiteY2" fmla="*/ 2066925 h 2144451"/>
                <a:gd name="connsiteX0" fmla="*/ 0 w 1998503"/>
                <a:gd name="connsiteY0" fmla="*/ 0 h 3072344"/>
                <a:gd name="connsiteX1" fmla="*/ 1466850 w 1998503"/>
                <a:gd name="connsiteY1" fmla="*/ 1895475 h 3072344"/>
                <a:gd name="connsiteX2" fmla="*/ 1998503 w 1998503"/>
                <a:gd name="connsiteY2" fmla="*/ 3065440 h 3072344"/>
                <a:gd name="connsiteX0" fmla="*/ 0 w 1998503"/>
                <a:gd name="connsiteY0" fmla="*/ 0 h 3077090"/>
                <a:gd name="connsiteX1" fmla="*/ 451411 w 1998503"/>
                <a:gd name="connsiteY1" fmla="*/ 2233954 h 3077090"/>
                <a:gd name="connsiteX2" fmla="*/ 1998503 w 1998503"/>
                <a:gd name="connsiteY2" fmla="*/ 3065440 h 3077090"/>
                <a:gd name="connsiteX0" fmla="*/ 0 w 1998503"/>
                <a:gd name="connsiteY0" fmla="*/ 0 h 3074521"/>
                <a:gd name="connsiteX1" fmla="*/ 451411 w 1998503"/>
                <a:gd name="connsiteY1" fmla="*/ 2233954 h 3074521"/>
                <a:gd name="connsiteX2" fmla="*/ 1998503 w 1998503"/>
                <a:gd name="connsiteY2" fmla="*/ 3065440 h 3074521"/>
                <a:gd name="connsiteX0" fmla="*/ 0 w 1998503"/>
                <a:gd name="connsiteY0" fmla="*/ 0 h 3074521"/>
                <a:gd name="connsiteX1" fmla="*/ 451411 w 1998503"/>
                <a:gd name="connsiteY1" fmla="*/ 2233954 h 3074521"/>
                <a:gd name="connsiteX2" fmla="*/ 1998503 w 1998503"/>
                <a:gd name="connsiteY2" fmla="*/ 3065440 h 3074521"/>
                <a:gd name="connsiteX0" fmla="*/ 0 w 1939269"/>
                <a:gd name="connsiteY0" fmla="*/ 0 h 3419715"/>
                <a:gd name="connsiteX1" fmla="*/ 451411 w 1939269"/>
                <a:gd name="connsiteY1" fmla="*/ 2233954 h 3419715"/>
                <a:gd name="connsiteX2" fmla="*/ 1939269 w 1939269"/>
                <a:gd name="connsiteY2" fmla="*/ 3412382 h 3419715"/>
                <a:gd name="connsiteX0" fmla="*/ 0 w 1939269"/>
                <a:gd name="connsiteY0" fmla="*/ 0 h 3421255"/>
                <a:gd name="connsiteX1" fmla="*/ 273708 w 1939269"/>
                <a:gd name="connsiteY1" fmla="*/ 2369345 h 3421255"/>
                <a:gd name="connsiteX2" fmla="*/ 1939269 w 1939269"/>
                <a:gd name="connsiteY2" fmla="*/ 3412382 h 3421255"/>
                <a:gd name="connsiteX0" fmla="*/ 0 w 1863111"/>
                <a:gd name="connsiteY0" fmla="*/ 0 h 3572106"/>
                <a:gd name="connsiteX1" fmla="*/ 273708 w 1863111"/>
                <a:gd name="connsiteY1" fmla="*/ 2369345 h 3572106"/>
                <a:gd name="connsiteX2" fmla="*/ 1863111 w 1863111"/>
                <a:gd name="connsiteY2" fmla="*/ 3564697 h 3572106"/>
                <a:gd name="connsiteX0" fmla="*/ 0 w 1854649"/>
                <a:gd name="connsiteY0" fmla="*/ 0 h 3647699"/>
                <a:gd name="connsiteX1" fmla="*/ 273708 w 1854649"/>
                <a:gd name="connsiteY1" fmla="*/ 2369345 h 3647699"/>
                <a:gd name="connsiteX2" fmla="*/ 1854649 w 1854649"/>
                <a:gd name="connsiteY2" fmla="*/ 3640856 h 3647699"/>
                <a:gd name="connsiteX0" fmla="*/ 0 w 1338468"/>
                <a:gd name="connsiteY0" fmla="*/ 0 h 3647699"/>
                <a:gd name="connsiteX1" fmla="*/ 273708 w 1338468"/>
                <a:gd name="connsiteY1" fmla="*/ 2369345 h 3647699"/>
                <a:gd name="connsiteX2" fmla="*/ 1338468 w 1338468"/>
                <a:gd name="connsiteY2" fmla="*/ 3640856 h 3647699"/>
                <a:gd name="connsiteX0" fmla="*/ 0 w 858515"/>
                <a:gd name="connsiteY0" fmla="*/ 0 h 4168920"/>
                <a:gd name="connsiteX1" fmla="*/ 273708 w 858515"/>
                <a:gd name="connsiteY1" fmla="*/ 2369345 h 4168920"/>
                <a:gd name="connsiteX2" fmla="*/ 858515 w 858515"/>
                <a:gd name="connsiteY2" fmla="*/ 4164442 h 4168920"/>
                <a:gd name="connsiteX0" fmla="*/ 0 w 718892"/>
                <a:gd name="connsiteY0" fmla="*/ 0 h 4291162"/>
                <a:gd name="connsiteX1" fmla="*/ 134085 w 718892"/>
                <a:gd name="connsiteY1" fmla="*/ 2491515 h 4291162"/>
                <a:gd name="connsiteX2" fmla="*/ 718892 w 718892"/>
                <a:gd name="connsiteY2" fmla="*/ 4286612 h 4291162"/>
                <a:gd name="connsiteX0" fmla="*/ 0 w 718892"/>
                <a:gd name="connsiteY0" fmla="*/ 0 h 4291162"/>
                <a:gd name="connsiteX1" fmla="*/ 134085 w 718892"/>
                <a:gd name="connsiteY1" fmla="*/ 2491515 h 4291162"/>
                <a:gd name="connsiteX2" fmla="*/ 718892 w 718892"/>
                <a:gd name="connsiteY2" fmla="*/ 4286612 h 429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8892" h="4291162">
                  <a:moveTo>
                    <a:pt x="0" y="0"/>
                  </a:moveTo>
                  <a:cubicBezTo>
                    <a:pt x="126683" y="715995"/>
                    <a:pt x="14270" y="1777080"/>
                    <a:pt x="134085" y="2491515"/>
                  </a:cubicBezTo>
                  <a:cubicBezTo>
                    <a:pt x="253900" y="3205950"/>
                    <a:pt x="341067" y="4373130"/>
                    <a:pt x="718892" y="4286612"/>
                  </a:cubicBezTo>
                </a:path>
              </a:pathLst>
            </a:custGeom>
            <a:ln w="19050">
              <a:solidFill>
                <a:srgbClr val="00388A"/>
              </a:solidFill>
            </a:ln>
            <a:effectLst>
              <a:outerShdw blurRad="2794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กล่องข้อความ 3"/>
          <p:cNvSpPr txBox="1"/>
          <p:nvPr/>
        </p:nvSpPr>
        <p:spPr>
          <a:xfrm>
            <a:off x="1115616" y="3573016"/>
            <a:ext cx="1963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มั่นคง</a:t>
            </a:r>
            <a:endParaRPr lang="th-TH" sz="6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กล่องข้อความ 77"/>
          <p:cNvSpPr txBox="1"/>
          <p:nvPr/>
        </p:nvSpPr>
        <p:spPr>
          <a:xfrm>
            <a:off x="3724100" y="2363799"/>
            <a:ext cx="1963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มั่งคั่ง</a:t>
            </a:r>
            <a:endParaRPr lang="th-TH" sz="6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กล่องข้อความ 78"/>
          <p:cNvSpPr txBox="1"/>
          <p:nvPr/>
        </p:nvSpPr>
        <p:spPr>
          <a:xfrm>
            <a:off x="6552873" y="3716387"/>
            <a:ext cx="1963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ยั่งยืน</a:t>
            </a:r>
            <a:endParaRPr lang="th-TH" sz="6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467247" y="5995541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วิสัยทัศน์ประเทศไทย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2015 - 2020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19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78" grpId="0"/>
      <p:bldP spid="79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4" r="21595"/>
          <a:stretch/>
        </p:blipFill>
        <p:spPr>
          <a:xfrm>
            <a:off x="4331732" y="3684458"/>
            <a:ext cx="4507141" cy="3024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2" b="25936"/>
          <a:stretch/>
        </p:blipFill>
        <p:spPr>
          <a:xfrm>
            <a:off x="356258" y="990085"/>
            <a:ext cx="8460000" cy="26471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1283" r="13226" b="-1283"/>
          <a:stretch/>
        </p:blipFill>
        <p:spPr>
          <a:xfrm>
            <a:off x="357796" y="3688305"/>
            <a:ext cx="3935722" cy="30012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11" name="Straight Connector 9"/>
          <p:cNvCxnSpPr/>
          <p:nvPr/>
        </p:nvCxnSpPr>
        <p:spPr>
          <a:xfrm>
            <a:off x="0" y="82800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6"/>
          <p:cNvSpPr txBox="1"/>
          <p:nvPr/>
        </p:nvSpPr>
        <p:spPr>
          <a:xfrm>
            <a:off x="389743" y="125430"/>
            <a:ext cx="928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</a:t>
            </a:r>
            <a:r>
              <a:rPr lang="en-US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การขุดลอกคลองในพื้นที่คาบสมุทร</a:t>
            </a:r>
            <a:r>
              <a:rPr lang="th-TH" sz="3200" b="1" dirty="0" err="1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สทิง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 จังหวัดสงขลา</a:t>
            </a:r>
            <a:endParaRPr lang="en-US" sz="32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1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4"/>
          <a:stretch/>
        </p:blipFill>
        <p:spPr>
          <a:xfrm>
            <a:off x="19050" y="884507"/>
            <a:ext cx="9108000" cy="5930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36244"/>
            <a:ext cx="3665118" cy="27488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15900"/>
            <a:ext cx="3665118" cy="27488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กล่องข้อความ 13"/>
          <p:cNvSpPr txBox="1"/>
          <p:nvPr/>
        </p:nvSpPr>
        <p:spPr>
          <a:xfrm>
            <a:off x="6474290" y="3123161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ก่อนขุดลอก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6583802" y="6132349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ระหว่างขุดลอก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1815459" y="6132349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ขุดลอกเสร็จ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7" name="Straight Connector 9"/>
          <p:cNvCxnSpPr/>
          <p:nvPr/>
        </p:nvCxnSpPr>
        <p:spPr>
          <a:xfrm>
            <a:off x="-38100" y="861756"/>
            <a:ext cx="9180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6"/>
          <p:cNvSpPr txBox="1"/>
          <p:nvPr/>
        </p:nvSpPr>
        <p:spPr>
          <a:xfrm>
            <a:off x="104930" y="125430"/>
            <a:ext cx="928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</a:t>
            </a:r>
            <a:r>
              <a:rPr lang="en-US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การขุดลอกคลองในพื้นที่คาบสมุทร</a:t>
            </a:r>
            <a:r>
              <a:rPr lang="th-TH" sz="3200" b="1" dirty="0" err="1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สทิง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 จังหวัดสงขลา</a:t>
            </a:r>
            <a:endParaRPr lang="en-US" sz="32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96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870" y="125430"/>
            <a:ext cx="928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</a:t>
            </a:r>
            <a:r>
              <a:rPr lang="en-US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การขุดลอกคลองในพื้นที่คาบสมุทร</a:t>
            </a:r>
            <a:r>
              <a:rPr lang="th-TH" sz="3200" b="1" dirty="0" err="1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สทิง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 จังหวัดสงขลา</a:t>
            </a:r>
            <a:endParaRPr lang="en-US" sz="32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0242" name="Picture 2" descr="https://z-1-scontent.xx.fbcdn.net/hphotos-frc3/v/t1.0-9/1382003_550077201725534_1255309845_n.jpg?oh=c5f1e40b9dad360adbb0a9d4d290e6fd&amp;oe=56A6F0F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8"/>
          <a:stretch/>
        </p:blipFill>
        <p:spPr bwMode="auto">
          <a:xfrm>
            <a:off x="-28550" y="821723"/>
            <a:ext cx="9172550" cy="606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5"/>
          <a:srcRect l="10706" t="17517" r="42806" b="33265"/>
          <a:stretch/>
        </p:blipFill>
        <p:spPr>
          <a:xfrm>
            <a:off x="6234809" y="1127998"/>
            <a:ext cx="2650084" cy="1834682"/>
          </a:xfrm>
          <a:prstGeom prst="flowChartAlternateProcess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6"/>
          <a:srcRect l="10775" t="15824" r="44427" b="31431"/>
          <a:stretch/>
        </p:blipFill>
        <p:spPr>
          <a:xfrm>
            <a:off x="6247184" y="3079508"/>
            <a:ext cx="2625334" cy="1661604"/>
          </a:xfrm>
          <a:prstGeom prst="flowChartAlternateProcess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7"/>
          <a:srcRect l="11814" t="15547" r="44465" b="32281"/>
          <a:stretch/>
        </p:blipFill>
        <p:spPr>
          <a:xfrm>
            <a:off x="6171034" y="4878591"/>
            <a:ext cx="2715848" cy="1822025"/>
          </a:xfrm>
          <a:prstGeom prst="flowChartAlternateProcess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กล่องข้อความ 1"/>
          <p:cNvSpPr txBox="1"/>
          <p:nvPr/>
        </p:nvSpPr>
        <p:spPr>
          <a:xfrm>
            <a:off x="1979712" y="604336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ปล่อยปลา </a:t>
            </a:r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ล้านตัว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2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64" y="4547"/>
            <a:ext cx="9180000" cy="6887552"/>
            <a:chOff x="-24064" y="4547"/>
            <a:chExt cx="9180000" cy="688755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064" y="91811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179512" y="4547"/>
              <a:ext cx="686874" cy="684000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-23245" y="-31453"/>
            <a:ext cx="9177856" cy="936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658" y="114771"/>
            <a:ext cx="808015" cy="706963"/>
            <a:chOff x="88544" y="114637"/>
            <a:chExt cx="808015" cy="70696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49674" y="151799"/>
            <a:ext cx="6251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ทักษะการเจรจาต่อรองสำหรับผู้บริหาร</a:t>
            </a:r>
            <a:endParaRPr lang="th-TH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8" name="직사각형 38"/>
          <p:cNvSpPr/>
          <p:nvPr/>
        </p:nvSpPr>
        <p:spPr>
          <a:xfrm>
            <a:off x="0" y="3929066"/>
            <a:ext cx="9144000" cy="2214578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</a:endParaRPr>
          </a:p>
        </p:txBody>
      </p:sp>
      <p:sp>
        <p:nvSpPr>
          <p:cNvPr id="94" name="AutoShape 8"/>
          <p:cNvSpPr>
            <a:spLocks noChangeArrowheads="1"/>
          </p:cNvSpPr>
          <p:nvPr/>
        </p:nvSpPr>
        <p:spPr bwMode="auto">
          <a:xfrm>
            <a:off x="2268538" y="1462106"/>
            <a:ext cx="6191250" cy="576262"/>
          </a:xfrm>
          <a:prstGeom prst="leftArrow">
            <a:avLst>
              <a:gd name="adj1" fmla="val 53944"/>
              <a:gd name="adj2" fmla="val 89731"/>
            </a:avLst>
          </a:prstGeom>
          <a:gradFill flip="none" rotWithShape="1">
            <a:gsLst>
              <a:gs pos="0">
                <a:srgbClr val="C00000"/>
              </a:gs>
              <a:gs pos="61000">
                <a:schemeClr val="accent2">
                  <a:lumMod val="60000"/>
                  <a:lumOff val="40000"/>
                </a:schemeClr>
              </a:gs>
              <a:gs pos="100000">
                <a:sysClr val="window" lastClr="FFFFFF"/>
              </a:gs>
            </a:gsLst>
            <a:lin ang="0" scaled="1"/>
            <a:tileRect/>
          </a:gradFill>
          <a:ln w="19050" cap="rnd" algn="ctr">
            <a:noFill/>
            <a:prstDash val="sys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95" name="AutoShape 10"/>
          <p:cNvSpPr>
            <a:spLocks noChangeArrowheads="1"/>
          </p:cNvSpPr>
          <p:nvPr/>
        </p:nvSpPr>
        <p:spPr bwMode="auto">
          <a:xfrm rot="10800000">
            <a:off x="685800" y="5638818"/>
            <a:ext cx="6191250" cy="576263"/>
          </a:xfrm>
          <a:prstGeom prst="leftArrow">
            <a:avLst>
              <a:gd name="adj1" fmla="val 53944"/>
              <a:gd name="adj2" fmla="val 89731"/>
            </a:avLst>
          </a:prstGeom>
          <a:gradFill flip="none" rotWithShape="1">
            <a:gsLst>
              <a:gs pos="0">
                <a:srgbClr val="C00000"/>
              </a:gs>
              <a:gs pos="61000">
                <a:schemeClr val="accent2">
                  <a:lumMod val="60000"/>
                  <a:lumOff val="40000"/>
                </a:schemeClr>
              </a:gs>
              <a:gs pos="100000">
                <a:sysClr val="window" lastClr="FFFFFF"/>
              </a:gs>
            </a:gsLst>
            <a:lin ang="0" scaled="1"/>
            <a:tileRect/>
          </a:gradFill>
          <a:ln w="19050" cap="rnd" algn="ctr">
            <a:noFill/>
            <a:prstDash val="sys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4213" y="1535131"/>
            <a:ext cx="1477778" cy="4031648"/>
            <a:chOff x="684213" y="1535131"/>
            <a:chExt cx="1477778" cy="4031648"/>
          </a:xfrm>
        </p:grpSpPr>
        <p:sp>
          <p:nvSpPr>
            <p:cNvPr id="89" name="AutoShape 3"/>
            <p:cNvSpPr>
              <a:spLocks noChangeArrowheads="1"/>
            </p:cNvSpPr>
            <p:nvPr/>
          </p:nvSpPr>
          <p:spPr bwMode="auto">
            <a:xfrm>
              <a:off x="684213" y="1535131"/>
              <a:ext cx="1441450" cy="3959225"/>
            </a:xfrm>
            <a:prstGeom prst="roundRect">
              <a:avLst>
                <a:gd name="adj" fmla="val 7106"/>
              </a:avLst>
            </a:prstGeom>
            <a:solidFill>
              <a:srgbClr val="0070C0"/>
            </a:solidFill>
            <a:ln w="381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 h="254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</a:endParaRPr>
            </a:p>
          </p:txBody>
        </p:sp>
        <p:sp>
          <p:nvSpPr>
            <p:cNvPr id="96" name="TextBox 28"/>
            <p:cNvSpPr txBox="1"/>
            <p:nvPr/>
          </p:nvSpPr>
          <p:spPr>
            <a:xfrm>
              <a:off x="704655" y="1596461"/>
              <a:ext cx="145733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lvl="0" indent="-266700" latinLnBrk="1">
                <a:buFont typeface="+mj-lt"/>
                <a:buAutoNum type="arabicPeriod"/>
                <a:defRPr/>
              </a:pPr>
              <a:r>
                <a:rPr lang="th-TH" altLang="ko-KR" kern="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ทัศนคติ          ที่</a:t>
              </a:r>
              <a:r>
                <a:rPr lang="th-TH" altLang="ko-KR" kern="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ดีต่อคู่เจรจา</a:t>
              </a:r>
              <a:r>
                <a:rPr lang="th-TH" altLang="ko-KR" kern="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/           ผู้</a:t>
              </a:r>
              <a:r>
                <a:rPr lang="th-TH" altLang="ko-KR" kern="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ชุมนุมเรียกร้อง ต้องมีความ</a:t>
              </a:r>
              <a:r>
                <a:rPr lang="th-TH" altLang="ko-KR" kern="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อดทน และ</a:t>
              </a:r>
              <a:r>
                <a:rPr lang="th-TH" altLang="ko-KR" kern="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ใจเย็น</a:t>
              </a:r>
              <a:endParaRPr lang="ko-KR" altLang="en-US" sz="1800" kern="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03462" y="2182831"/>
            <a:ext cx="1643074" cy="3311525"/>
            <a:chOff x="2203462" y="2182831"/>
            <a:chExt cx="1643074" cy="3311525"/>
          </a:xfrm>
        </p:grpSpPr>
        <p:sp>
          <p:nvSpPr>
            <p:cNvPr id="90" name="AutoShape 4"/>
            <p:cNvSpPr>
              <a:spLocks noChangeArrowheads="1"/>
            </p:cNvSpPr>
            <p:nvPr/>
          </p:nvSpPr>
          <p:spPr bwMode="auto">
            <a:xfrm>
              <a:off x="2268538" y="2182831"/>
              <a:ext cx="1441450" cy="3311525"/>
            </a:xfrm>
            <a:prstGeom prst="roundRect">
              <a:avLst>
                <a:gd name="adj" fmla="val 7106"/>
              </a:avLst>
            </a:prstGeom>
            <a:solidFill>
              <a:srgbClr val="FFC000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 h="254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</a:endParaRPr>
            </a:p>
          </p:txBody>
        </p:sp>
        <p:sp>
          <p:nvSpPr>
            <p:cNvPr id="97" name="TextBox 29"/>
            <p:cNvSpPr txBox="1"/>
            <p:nvPr/>
          </p:nvSpPr>
          <p:spPr>
            <a:xfrm>
              <a:off x="2203462" y="2385813"/>
              <a:ext cx="164307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latinLnBrk="1">
                <a:buFont typeface="+mj-lt"/>
                <a:buAutoNum type="arabicPeriod" startAt="2"/>
                <a:defRPr/>
              </a:pP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สื่อสารข้อมูลที่ชัดเจน </a:t>
              </a:r>
              <a:r>
                <a:rPr lang="th-TH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  ไม่</a:t>
              </a: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</a:t>
              </a:r>
              <a:r>
                <a:rPr lang="th-TH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   ความ</a:t>
              </a: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ขัดแย้งขยายตัวไปสู่ความรุนแรง</a:t>
              </a:r>
              <a:endParaRPr lang="ko-KR" altLang="en-US" sz="1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32136" y="2182831"/>
            <a:ext cx="1643074" cy="3311525"/>
            <a:chOff x="3832136" y="2182831"/>
            <a:chExt cx="1643074" cy="3311525"/>
          </a:xfrm>
        </p:grpSpPr>
        <p:sp>
          <p:nvSpPr>
            <p:cNvPr id="91" name="AutoShape 5"/>
            <p:cNvSpPr>
              <a:spLocks noChangeArrowheads="1"/>
            </p:cNvSpPr>
            <p:nvPr/>
          </p:nvSpPr>
          <p:spPr bwMode="auto">
            <a:xfrm>
              <a:off x="3852863" y="2182831"/>
              <a:ext cx="1441450" cy="3311525"/>
            </a:xfrm>
            <a:prstGeom prst="roundRect">
              <a:avLst>
                <a:gd name="adj" fmla="val 7106"/>
              </a:avLst>
            </a:prstGeom>
            <a:solidFill>
              <a:srgbClr val="00FF00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 h="254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</a:endParaRPr>
            </a:p>
          </p:txBody>
        </p:sp>
        <p:sp>
          <p:nvSpPr>
            <p:cNvPr id="98" name="TextBox 30"/>
            <p:cNvSpPr txBox="1"/>
            <p:nvPr/>
          </p:nvSpPr>
          <p:spPr>
            <a:xfrm>
              <a:off x="3832136" y="2346869"/>
              <a:ext cx="164307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buFont typeface="+mj-lt"/>
                <a:buAutoNum type="arabicPeriod" startAt="3"/>
              </a:pP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รู้</a:t>
              </a:r>
              <a:r>
                <a:rPr lang="th-TH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เป้าหมาย             </a:t>
              </a: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รู้ข้อมูล</a:t>
              </a:r>
              <a:r>
                <a:rPr lang="th-TH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             เชิง</a:t>
              </a: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ลึก</a:t>
              </a:r>
              <a:r>
                <a:rPr lang="th-TH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                ผู้</a:t>
              </a: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ชุมนุม</a:t>
              </a:r>
              <a:r>
                <a:rPr lang="th-TH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/                ผู้</a:t>
              </a: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เรียกร้อง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76844" y="2182831"/>
            <a:ext cx="1643074" cy="3311525"/>
            <a:chOff x="5376844" y="2182831"/>
            <a:chExt cx="1643074" cy="3311525"/>
          </a:xfrm>
        </p:grpSpPr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5437188" y="2182831"/>
              <a:ext cx="1441450" cy="3311525"/>
            </a:xfrm>
            <a:prstGeom prst="roundRect">
              <a:avLst>
                <a:gd name="adj" fmla="val 7106"/>
              </a:avLst>
            </a:prstGeom>
            <a:solidFill>
              <a:schemeClr val="accent6">
                <a:lumMod val="7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 h="254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</a:endParaRPr>
            </a:p>
          </p:txBody>
        </p:sp>
        <p:sp>
          <p:nvSpPr>
            <p:cNvPr id="99" name="TextBox 31"/>
            <p:cNvSpPr txBox="1"/>
            <p:nvPr/>
          </p:nvSpPr>
          <p:spPr>
            <a:xfrm>
              <a:off x="5376844" y="2458236"/>
              <a:ext cx="164307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lvl="0" indent="-266700">
                <a:buFont typeface="+mj-lt"/>
                <a:buAutoNum type="arabicPeriod" startAt="4"/>
              </a:pP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ให้หน่วยงานที่เกี่ยวข้องเข้าร่วมชี้แจงข้อเท็จจริง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21513" y="2182831"/>
            <a:ext cx="1441450" cy="3960812"/>
            <a:chOff x="7021513" y="2182831"/>
            <a:chExt cx="1441450" cy="3960812"/>
          </a:xfrm>
        </p:grpSpPr>
        <p:sp>
          <p:nvSpPr>
            <p:cNvPr id="93" name="AutoShape 7"/>
            <p:cNvSpPr>
              <a:spLocks noChangeArrowheads="1"/>
            </p:cNvSpPr>
            <p:nvPr/>
          </p:nvSpPr>
          <p:spPr bwMode="auto">
            <a:xfrm>
              <a:off x="7021513" y="2182831"/>
              <a:ext cx="1441450" cy="3960812"/>
            </a:xfrm>
            <a:prstGeom prst="roundRect">
              <a:avLst>
                <a:gd name="adj" fmla="val 7106"/>
              </a:avLst>
            </a:prstGeom>
            <a:solidFill>
              <a:srgbClr val="7030A0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 h="254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</a:endParaRPr>
            </a:p>
          </p:txBody>
        </p:sp>
        <p:sp>
          <p:nvSpPr>
            <p:cNvPr id="105" name="직사각형 37"/>
            <p:cNvSpPr/>
            <p:nvPr/>
          </p:nvSpPr>
          <p:spPr>
            <a:xfrm>
              <a:off x="7202410" y="2486744"/>
              <a:ext cx="121970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Font typeface="+mj-lt"/>
                <a:buAutoNum type="arabicPeriod" startAt="5"/>
              </a:pPr>
              <a:r>
                <a:rPr lang="th-TH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จริงใจ จริงจัง ในการแก้ไขปัญหา</a:t>
              </a:r>
              <a:endParaRPr lang="en-US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44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4" grpId="0" animBg="1"/>
      <p:bldP spid="9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4896" y="30229"/>
            <a:ext cx="9180000" cy="6887552"/>
            <a:chOff x="-24064" y="4547"/>
            <a:chExt cx="9180000" cy="688755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064" y="91811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179512" y="4547"/>
              <a:ext cx="686874" cy="684000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-23245" y="-31453"/>
            <a:ext cx="9177856" cy="936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50412" y="151665"/>
            <a:ext cx="6251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การแก้ไขปัญหาในภาวะวิกฤตในพื้นที่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72741" y="1266154"/>
            <a:ext cx="5317934" cy="1637461"/>
            <a:chOff x="3572741" y="1266154"/>
            <a:chExt cx="5317934" cy="1637461"/>
          </a:xfrm>
        </p:grpSpPr>
        <p:sp>
          <p:nvSpPr>
            <p:cNvPr id="25" name="Round Diagonal Corner Rectangle 556"/>
            <p:cNvSpPr/>
            <p:nvPr>
              <p:custDataLst>
                <p:tags r:id="rId4"/>
              </p:custDataLst>
            </p:nvPr>
          </p:nvSpPr>
          <p:spPr>
            <a:xfrm>
              <a:off x="3572741" y="1266154"/>
              <a:ext cx="5317934" cy="1212753"/>
            </a:xfrm>
            <a:prstGeom prst="round2DiagRect">
              <a:avLst>
                <a:gd name="adj1" fmla="val 100000"/>
                <a:gd name="adj2" fmla="val 0"/>
              </a:avLst>
            </a:prstGeom>
            <a:solidFill>
              <a:schemeClr val="accent2"/>
            </a:solidFill>
            <a:ln w="38100" cap="rnd" cmpd="sng" algn="ctr">
              <a:solidFill>
                <a:srgbClr val="CC0000"/>
              </a:solidFill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" name="กล่องข้อความ 1"/>
            <p:cNvSpPr txBox="1"/>
            <p:nvPr/>
          </p:nvSpPr>
          <p:spPr>
            <a:xfrm>
              <a:off x="3900683" y="1333955"/>
              <a:ext cx="49899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lvl="0" indent="-514350">
                <a:buFont typeface="+mj-lt"/>
                <a:buAutoNum type="arabicPeriod"/>
              </a:pPr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ต้องรู้ว่าวิกฤตกระทบกลุ่มใดบ้าง จัดลำดับความรุนแรงของแต่ละกลุ่ม</a:t>
              </a:r>
              <a:endPara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14350" indent="-514350">
                <a:buFont typeface="+mj-lt"/>
                <a:buAutoNum type="arabicPeriod"/>
              </a:pPr>
              <a:endPara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63689" y="2666031"/>
            <a:ext cx="6624736" cy="1408139"/>
            <a:chOff x="1763689" y="2666031"/>
            <a:chExt cx="6624736" cy="1408139"/>
          </a:xfrm>
        </p:grpSpPr>
        <p:sp>
          <p:nvSpPr>
            <p:cNvPr id="24" name="Round Diagonal Corner Rectangle 16481"/>
            <p:cNvSpPr/>
            <p:nvPr>
              <p:custDataLst>
                <p:tags r:id="rId3"/>
              </p:custDataLst>
            </p:nvPr>
          </p:nvSpPr>
          <p:spPr>
            <a:xfrm>
              <a:off x="1763689" y="2666031"/>
              <a:ext cx="6624736" cy="1212753"/>
            </a:xfrm>
            <a:prstGeom prst="round2DiagRect">
              <a:avLst>
                <a:gd name="adj1" fmla="val 100000"/>
                <a:gd name="adj2" fmla="val 0"/>
              </a:avLst>
            </a:prstGeom>
            <a:solidFill>
              <a:srgbClr val="66FF33"/>
            </a:solidFill>
            <a:ln w="38100" cap="rnd" cmpd="sng" algn="ctr">
              <a:solidFill>
                <a:srgbClr val="00B050"/>
              </a:solidFill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2051720" y="2996952"/>
              <a:ext cx="53285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lvl="0" indent="-514350">
                <a:buFont typeface="+mj-lt"/>
                <a:buAutoNum type="arabicPeriod" startAt="2"/>
              </a:pPr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หาหนทางให้ทุกฝ่ายได้เข้าร่วมแก้วิกฤต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58648" y="4067891"/>
            <a:ext cx="7069736" cy="1696254"/>
            <a:chOff x="958648" y="4067891"/>
            <a:chExt cx="6569212" cy="1696254"/>
          </a:xfrm>
        </p:grpSpPr>
        <p:sp>
          <p:nvSpPr>
            <p:cNvPr id="23" name="Round Diagonal Corner Rectangle 16515"/>
            <p:cNvSpPr/>
            <p:nvPr>
              <p:custDataLst>
                <p:tags r:id="rId2"/>
              </p:custDataLst>
            </p:nvPr>
          </p:nvSpPr>
          <p:spPr>
            <a:xfrm>
              <a:off x="958648" y="4067891"/>
              <a:ext cx="6569212" cy="1212753"/>
            </a:xfrm>
            <a:prstGeom prst="round2DiagRect">
              <a:avLst>
                <a:gd name="adj1" fmla="val 100000"/>
                <a:gd name="adj2" fmla="val 0"/>
              </a:avLst>
            </a:prstGeom>
            <a:solidFill>
              <a:schemeClr val="accent1"/>
            </a:solidFill>
            <a:ln w="38100" cap="rnd" cmpd="sng" algn="ctr">
              <a:solidFill>
                <a:srgbClr val="0070C0"/>
              </a:solidFill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4" name="กล่องข้อความ 3"/>
            <p:cNvSpPr txBox="1"/>
            <p:nvPr/>
          </p:nvSpPr>
          <p:spPr>
            <a:xfrm>
              <a:off x="1207156" y="4194485"/>
              <a:ext cx="63207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lvl="0" indent="-514350">
                <a:buFont typeface="+mj-lt"/>
                <a:buAutoNum type="arabicPeriod" startAt="3"/>
              </a:pPr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สร้างความน่าเชื่อถือ โดยเชิญผู้ที่เกี่ยวข้องหรือผู้รู้และผู้ชำนาญการมาร่วมชี้แจง</a:t>
              </a:r>
              <a:endPara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14350" indent="-514350">
                <a:buFont typeface="+mj-lt"/>
                <a:buAutoNum type="arabicPeriod" startAt="3"/>
              </a:pPr>
              <a:endPara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3390" y="5470508"/>
            <a:ext cx="7146922" cy="1675143"/>
            <a:chOff x="214470" y="5470508"/>
            <a:chExt cx="6360666" cy="1675143"/>
          </a:xfrm>
        </p:grpSpPr>
        <p:sp>
          <p:nvSpPr>
            <p:cNvPr id="22" name="Round Diagonal Corner Rectangle 16548"/>
            <p:cNvSpPr/>
            <p:nvPr>
              <p:custDataLst>
                <p:tags r:id="rId1"/>
              </p:custDataLst>
            </p:nvPr>
          </p:nvSpPr>
          <p:spPr>
            <a:xfrm>
              <a:off x="214470" y="5470508"/>
              <a:ext cx="6360666" cy="1212753"/>
            </a:xfrm>
            <a:prstGeom prst="round2DiagRect">
              <a:avLst>
                <a:gd name="adj1" fmla="val 10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 cap="rnd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" name="กล่องข้อความ 8"/>
            <p:cNvSpPr txBox="1"/>
            <p:nvPr/>
          </p:nvSpPr>
          <p:spPr>
            <a:xfrm>
              <a:off x="381844" y="5575991"/>
              <a:ext cx="61932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lvl="0" indent="-514350">
                <a:buFont typeface="+mj-lt"/>
                <a:buAutoNum type="arabicPeriod" startAt="4"/>
              </a:pPr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สร้างประสิทธิภาพในการสื่อสาร เพื่อไม่ให้เกิดความสับสน </a:t>
              </a:r>
              <a:r>
                <a:rPr lang="th-TH" sz="32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</a:t>
              </a:r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ต้องใช้สื่อมวลชนให้เป็นประโยชน์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514350" indent="-514350">
                <a:buFont typeface="+mj-lt"/>
                <a:buAutoNum type="arabicPeriod" startAt="4"/>
              </a:pPr>
              <a:endPara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3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64" y="4547"/>
            <a:ext cx="9180000" cy="6887552"/>
            <a:chOff x="-24064" y="4547"/>
            <a:chExt cx="9180000" cy="688755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064" y="91811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179512" y="4547"/>
              <a:ext cx="686874" cy="684000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 descr="http://www.manager.co.th/asp-bin/Image.aspx?ID=6744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59" y="3365585"/>
            <a:ext cx="4539043" cy="34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8459" r="-445" b="-1199"/>
          <a:stretch/>
        </p:blipFill>
        <p:spPr bwMode="auto">
          <a:xfrm>
            <a:off x="0" y="3365585"/>
            <a:ext cx="5004048" cy="34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4064" y="981724"/>
            <a:ext cx="91191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 กุมภาพันธ์ </a:t>
            </a:r>
            <a:r>
              <a:rPr lang="en-US" sz="40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r>
              <a:rPr lang="th-TH" sz="40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4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ม็อบ</a:t>
            </a:r>
            <a:r>
              <a: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เด็ก-ผู้หญิงรามัน กดดันรัฐขอดูหน้าคนยิง</a:t>
            </a:r>
            <a:r>
              <a:rPr lang="th-TH" sz="4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ชาวบ้าน</a:t>
            </a:r>
          </a:p>
          <a:p>
            <a:r>
              <a: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ก่อน</a:t>
            </a:r>
            <a:r>
              <a: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สลายตัว</a:t>
            </a:r>
          </a:p>
          <a:p>
            <a:endParaRPr lang="th-TH" sz="40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912591"/>
            <a:ext cx="9155936" cy="53520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บริเวณบนถนนสายรามัน–ท่าธง หน้ามัสยิดบ้านสะโต หมู่ที่ 5 ต.อาซ่อง อ.รามัน จ.ยะลา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3245" y="-31453"/>
            <a:ext cx="9177856" cy="936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91680" y="114637"/>
            <a:ext cx="6251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</a:t>
            </a:r>
            <a:r>
              <a:rPr lang="en-US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ม็อบเด็ก-ผู้หญิงรามัน </a:t>
            </a:r>
          </a:p>
        </p:txBody>
      </p:sp>
    </p:spTree>
    <p:extLst>
      <p:ext uri="{BB962C8B-B14F-4D97-AF65-F5344CB8AC3E}">
        <p14:creationId xmlns:p14="http://schemas.microsoft.com/office/powerpoint/2010/main" val="22049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64" y="0"/>
            <a:ext cx="9180000" cy="6892099"/>
            <a:chOff x="-24064" y="0"/>
            <a:chExt cx="9180000" cy="689209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0"/>
              <a:ext cx="9144000" cy="90000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4064" y="91811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179512" y="4547"/>
              <a:ext cx="686874" cy="684000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http://www.manager.co.th/asp-bin/Image.aspx?ID=6744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593" cy="687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anager.co.th/asp-bin/Image.aspx?ID=6744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36575"/>
            <a:ext cx="3471525" cy="260364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9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64" y="48409"/>
            <a:ext cx="9180000" cy="6843690"/>
            <a:chOff x="-24064" y="48409"/>
            <a:chExt cx="9180000" cy="68436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064" y="91811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3245" y="-31453"/>
            <a:ext cx="9177856" cy="936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426" y="118256"/>
            <a:ext cx="792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 </a:t>
            </a:r>
            <a:r>
              <a:rPr lang="en-US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การชุมนุมประท้วงโรงไฟฟ้าจะนะ</a:t>
            </a:r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98" name="Picture 2" descr="ม็อบโรงไฟฟ้าจะน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1751"/>
            <a:ext cx="9123173" cy="58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2.manager.co.th/asp-bin/Image.aspx?ID=20963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672" y="4149080"/>
            <a:ext cx="3810000" cy="25336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4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9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64" y="48409"/>
            <a:ext cx="9180000" cy="6843690"/>
            <a:chOff x="-24064" y="48409"/>
            <a:chExt cx="9180000" cy="68436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064" y="91811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3245" y="-31453"/>
            <a:ext cx="9177856" cy="936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426" y="118256"/>
            <a:ext cx="792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 </a:t>
            </a:r>
            <a:r>
              <a:rPr lang="en-US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ระเบิดลี</a:t>
            </a:r>
            <a:r>
              <a:rPr lang="th-TH" sz="40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การ์เด้</a:t>
            </a: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นพลาซ่า หาดใหญ่</a:t>
            </a:r>
            <a:endParaRPr lang="th-TH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9" descr="C:\Documents and Settings\User\My Documents\ดาวน์โหลด (6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" y="1044238"/>
            <a:ext cx="9151241" cy="592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://www.thealami.com/upfile/bom-hy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88" y="4144383"/>
            <a:ext cx="3531518" cy="25857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251520" y="141277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 </a:t>
            </a:r>
            <a:r>
              <a:rPr lang="th-TH" sz="32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มีนาคม </a:t>
            </a:r>
            <a:r>
              <a:rPr lang="en-US" sz="32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2555 </a:t>
            </a:r>
            <a:r>
              <a:rPr lang="th-TH" sz="32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ระเบิด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-ไฟไหม้ ห้างลี</a:t>
            </a:r>
            <a:r>
              <a:rPr lang="th-TH" sz="32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การ์เด้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นพลาซ่า</a:t>
            </a:r>
            <a:endParaRPr lang="th-TH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14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0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64" y="48409"/>
            <a:ext cx="9180000" cy="6843690"/>
            <a:chOff x="-24064" y="48409"/>
            <a:chExt cx="9180000" cy="68436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064" y="91811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3245" y="-31453"/>
            <a:ext cx="9177856" cy="936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426" y="118256"/>
            <a:ext cx="792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 </a:t>
            </a:r>
            <a:r>
              <a:rPr lang="en-US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ระเบิดลี</a:t>
            </a:r>
            <a:r>
              <a:rPr lang="th-TH" sz="40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การ์เด้</a:t>
            </a: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นพลาซ่า หาดใหญ่</a:t>
            </a:r>
            <a:endParaRPr lang="th-TH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4" descr="C:\Documents and Settings\User\My Documents\ดาวน์โหลด (1)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7"/>
          <a:stretch/>
        </p:blipFill>
        <p:spPr bwMode="auto">
          <a:xfrm>
            <a:off x="8383" y="953899"/>
            <a:ext cx="9114789" cy="600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" descr="C:\Documents and Settings\User\My Documents\ดาวน์โหลด (3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36"/>
          <a:stretch/>
        </p:blipFill>
        <p:spPr bwMode="auto">
          <a:xfrm>
            <a:off x="386461" y="4701044"/>
            <a:ext cx="5499722" cy="194421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grpSp>
        <p:nvGrpSpPr>
          <p:cNvPr id="14" name="Group 14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2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7440" y="98072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บทบาทของผู้ว่าราชการจังหวัด</a:t>
            </a:r>
            <a:endParaRPr lang="en-US" sz="40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009451" y="2563942"/>
            <a:ext cx="3340968" cy="3312368"/>
            <a:chOff x="2541241" y="1412113"/>
            <a:chExt cx="4061519" cy="4033774"/>
          </a:xfrm>
          <a:effectLst>
            <a:outerShdw blurRad="1905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53" name="Isosceles Triangle 5"/>
            <p:cNvSpPr/>
            <p:nvPr/>
          </p:nvSpPr>
          <p:spPr>
            <a:xfrm>
              <a:off x="2541241" y="4372764"/>
              <a:ext cx="4061519" cy="650800"/>
            </a:xfrm>
            <a:custGeom>
              <a:avLst/>
              <a:gdLst/>
              <a:ahLst/>
              <a:cxnLst/>
              <a:rect l="l" t="t" r="r" b="b"/>
              <a:pathLst>
                <a:path w="5800344" h="929421">
                  <a:moveTo>
                    <a:pt x="1599757" y="0"/>
                  </a:moveTo>
                  <a:lnTo>
                    <a:pt x="4200587" y="0"/>
                  </a:lnTo>
                  <a:lnTo>
                    <a:pt x="5800344" y="929421"/>
                  </a:lnTo>
                  <a:lnTo>
                    <a:pt x="0" y="92942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rgbClr val="00B0F0"/>
                </a:gs>
              </a:gsLst>
              <a:lin ang="10800000" scaled="1"/>
              <a:tileRect/>
            </a:gra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Trapezoid 10"/>
            <p:cNvSpPr/>
            <p:nvPr/>
          </p:nvSpPr>
          <p:spPr>
            <a:xfrm rot="7200000">
              <a:off x="1823920" y="3108859"/>
              <a:ext cx="4033774" cy="640282"/>
            </a:xfrm>
            <a:custGeom>
              <a:avLst/>
              <a:gdLst/>
              <a:ahLst/>
              <a:cxnLst/>
              <a:rect l="l" t="t" r="r" b="b"/>
              <a:pathLst>
                <a:path w="5760720" h="914400">
                  <a:moveTo>
                    <a:pt x="0" y="914400"/>
                  </a:moveTo>
                  <a:lnTo>
                    <a:pt x="1573902" y="0"/>
                  </a:lnTo>
                  <a:lnTo>
                    <a:pt x="4186818" y="0"/>
                  </a:lnTo>
                  <a:lnTo>
                    <a:pt x="5760720" y="914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100000">
                  <a:srgbClr val="ED5959"/>
                </a:gs>
              </a:gsLst>
              <a:lin ang="10800000" scaled="1"/>
              <a:tileRect/>
            </a:gra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Isosceles Triangle 14"/>
            <p:cNvSpPr/>
            <p:nvPr/>
          </p:nvSpPr>
          <p:spPr>
            <a:xfrm>
              <a:off x="4568494" y="1522294"/>
              <a:ext cx="2020348" cy="3493311"/>
            </a:xfrm>
            <a:custGeom>
              <a:avLst/>
              <a:gdLst/>
              <a:ahLst/>
              <a:cxnLst/>
              <a:rect l="l" t="t" r="r" b="b"/>
              <a:pathLst>
                <a:path w="2885303" h="4988873">
                  <a:moveTo>
                    <a:pt x="4976" y="0"/>
                  </a:moveTo>
                  <a:lnTo>
                    <a:pt x="2885303" y="4988873"/>
                  </a:lnTo>
                  <a:lnTo>
                    <a:pt x="1306458" y="4083034"/>
                  </a:lnTo>
                  <a:lnTo>
                    <a:pt x="0" y="1820182"/>
                  </a:lnTo>
                  <a:lnTo>
                    <a:pt x="4943" y="57"/>
                  </a:lnTo>
                  <a:close/>
                </a:path>
              </a:pathLst>
            </a:custGeom>
            <a:gradFill>
              <a:gsLst>
                <a:gs pos="0">
                  <a:srgbClr val="36A709"/>
                </a:gs>
                <a:gs pos="100000">
                  <a:srgbClr val="ACF40A"/>
                </a:gs>
              </a:gsLst>
              <a:lin ang="5400000" scaled="0"/>
            </a:gradFill>
            <a:ln w="12700">
              <a:solidFill>
                <a:srgbClr val="3196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06445" y="2584446"/>
            <a:ext cx="3372723" cy="3629738"/>
            <a:chOff x="3006445" y="2584446"/>
            <a:chExt cx="3372723" cy="3629738"/>
          </a:xfrm>
        </p:grpSpPr>
        <p:sp>
          <p:nvSpPr>
            <p:cNvPr id="56" name="TextBox 55"/>
            <p:cNvSpPr txBox="1"/>
            <p:nvPr/>
          </p:nvSpPr>
          <p:spPr>
            <a:xfrm rot="18000000">
              <a:off x="2552041" y="3545971"/>
              <a:ext cx="224361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C00000"/>
                  </a:solidFill>
                  <a:latin typeface="TH SarabunPSK" panose="020B0500040200020003" pitchFamily="34" charset="-34"/>
                  <a:ea typeface="Kozuka Gothic Pro M" pitchFamily="34" charset="-128"/>
                  <a:cs typeface="TH SarabunPSK" panose="020B0500040200020003" pitchFamily="34" charset="-34"/>
                </a:rPr>
                <a:t>อำนวยการ</a:t>
              </a:r>
              <a:endParaRPr lang="en-US" sz="3200" b="1" dirty="0">
                <a:solidFill>
                  <a:srgbClr val="C00000"/>
                </a:solidFill>
                <a:latin typeface="TH SarabunPSK" panose="020B0500040200020003" pitchFamily="34" charset="-34"/>
                <a:ea typeface="Kozuka Gothic Pro M" pitchFamily="34" charset="-128"/>
                <a:cs typeface="TH SarabunPSK" panose="020B0500040200020003" pitchFamily="34" charset="-34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954576" y="5629409"/>
              <a:ext cx="123841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002060"/>
                  </a:solidFill>
                  <a:latin typeface="TH SarabunPSK" panose="020B0500040200020003" pitchFamily="34" charset="-34"/>
                  <a:ea typeface="Kozuka Gothic Pro M" pitchFamily="34" charset="-128"/>
                  <a:cs typeface="TH SarabunPSK" panose="020B0500040200020003" pitchFamily="34" charset="-34"/>
                </a:rPr>
                <a:t>เชื่อมโยง</a:t>
              </a:r>
              <a:endPara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ea typeface="Kozuka Gothic Pro M" pitchFamily="34" charset="-128"/>
                <a:cs typeface="TH SarabunPSK" panose="020B0500040200020003" pitchFamily="34" charset="-34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3600000">
              <a:off x="4493098" y="3545973"/>
              <a:ext cx="250783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sz="3200" b="1" dirty="0" err="1" smtClean="0">
                  <a:solidFill>
                    <a:srgbClr val="1D9339"/>
                  </a:solidFill>
                  <a:latin typeface="TH SarabunPSK" panose="020B0500040200020003" pitchFamily="34" charset="-34"/>
                  <a:ea typeface="Kozuka Gothic Pro M" pitchFamily="34" charset="-128"/>
                  <a:cs typeface="TH SarabunPSK" panose="020B0500040200020003" pitchFamily="34" charset="-34"/>
                </a:rPr>
                <a:t>บูรณา</a:t>
              </a:r>
              <a:r>
                <a:rPr lang="th-TH" sz="3200" b="1" dirty="0" smtClean="0">
                  <a:solidFill>
                    <a:srgbClr val="1D9339"/>
                  </a:solidFill>
                  <a:latin typeface="TH SarabunPSK" panose="020B0500040200020003" pitchFamily="34" charset="-34"/>
                  <a:ea typeface="Kozuka Gothic Pro M" pitchFamily="34" charset="-128"/>
                  <a:cs typeface="TH SarabunPSK" panose="020B0500040200020003" pitchFamily="34" charset="-34"/>
                </a:rPr>
                <a:t>การ</a:t>
              </a:r>
              <a:endParaRPr lang="en-US" sz="3200" b="1" dirty="0">
                <a:solidFill>
                  <a:srgbClr val="1D9339"/>
                </a:solidFill>
                <a:latin typeface="TH SarabunPSK" panose="020B0500040200020003" pitchFamily="34" charset="-34"/>
                <a:ea typeface="Kozuka Gothic Pro M" pitchFamily="34" charset="-128"/>
                <a:cs typeface="TH SarabunPSK" panose="020B0500040200020003" pitchFamily="34" charset="-34"/>
              </a:endParaRPr>
            </a:p>
          </p:txBody>
        </p:sp>
        <p:sp useBgFill="1">
          <p:nvSpPr>
            <p:cNvPr id="59" name="Isosceles Triangle 58"/>
            <p:cNvSpPr/>
            <p:nvPr/>
          </p:nvSpPr>
          <p:spPr>
            <a:xfrm>
              <a:off x="3486189" y="3224754"/>
              <a:ext cx="2413237" cy="2076753"/>
            </a:xfrm>
            <a:prstGeom prst="triangle">
              <a:avLst/>
            </a:prstGeom>
            <a:ln w="12700"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06445" y="3749951"/>
              <a:ext cx="3372723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ea typeface="Kozuka Gothic Pro M" pitchFamily="34" charset="-128"/>
                  <a:cs typeface="TH SarabunPSK" panose="020B0500040200020003" pitchFamily="34" charset="-34"/>
                </a:rPr>
                <a:t>กลไก</a:t>
              </a:r>
            </a:p>
            <a:p>
              <a:pPr algn="ctr"/>
              <a:r>
                <a:rPr lang="th-TH" sz="24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ea typeface="Kozuka Gothic Pro M" pitchFamily="34" charset="-128"/>
                  <a:cs typeface="TH SarabunPSK" panose="020B0500040200020003" pitchFamily="34" charset="-34"/>
                </a:rPr>
                <a:t>ของ                                                   ส่วนราชการ</a:t>
              </a:r>
            </a:p>
            <a:p>
              <a:pPr algn="ctr"/>
              <a:r>
                <a:rPr lang="th-TH" sz="24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ea typeface="Kozuka Gothic Pro M" pitchFamily="34" charset="-128"/>
                  <a:cs typeface="TH SarabunPSK" panose="020B0500040200020003" pitchFamily="34" charset="-34"/>
                </a:rPr>
                <a:t>จังหวัด อำเภอ</a:t>
              </a:r>
              <a:endPara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Kozuka Gothic Pro M" pitchFamily="34" charset="-128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0926" y="1677579"/>
            <a:ext cx="2668928" cy="1564547"/>
            <a:chOff x="150926" y="1677579"/>
            <a:chExt cx="2668928" cy="1564547"/>
          </a:xfrm>
        </p:grpSpPr>
        <p:sp>
          <p:nvSpPr>
            <p:cNvPr id="62" name="모서리가 둥근 직사각형 25"/>
            <p:cNvSpPr/>
            <p:nvPr/>
          </p:nvSpPr>
          <p:spPr>
            <a:xfrm>
              <a:off x="150926" y="1677579"/>
              <a:ext cx="2274925" cy="1564547"/>
            </a:xfrm>
            <a:prstGeom prst="roundRect">
              <a:avLst>
                <a:gd name="adj" fmla="val 7000"/>
              </a:avLst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8100">
              <a:solidFill>
                <a:schemeClr val="bg1"/>
              </a:solidFill>
            </a:ln>
            <a:effectLst/>
            <a:scene3d>
              <a:camera prst="obliqueBottomRight"/>
              <a:lightRig rig="balanced" dir="t"/>
            </a:scene3d>
            <a:sp3d prstMaterial="plastic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8"/>
            <p:cNvSpPr/>
            <p:nvPr/>
          </p:nvSpPr>
          <p:spPr>
            <a:xfrm>
              <a:off x="2431669" y="2112606"/>
              <a:ext cx="388185" cy="435619"/>
            </a:xfrm>
            <a:custGeom>
              <a:avLst/>
              <a:gdLst/>
              <a:ahLst/>
              <a:cxnLst/>
              <a:rect l="l" t="t" r="r" b="b"/>
              <a:pathLst>
                <a:path w="2042444" h="1588712">
                  <a:moveTo>
                    <a:pt x="1455704" y="0"/>
                  </a:moveTo>
                  <a:lnTo>
                    <a:pt x="2042444" y="794356"/>
                  </a:lnTo>
                  <a:lnTo>
                    <a:pt x="1455704" y="1588712"/>
                  </a:lnTo>
                  <a:lnTo>
                    <a:pt x="1455704" y="1342996"/>
                  </a:lnTo>
                  <a:lnTo>
                    <a:pt x="0" y="1342996"/>
                  </a:lnTo>
                  <a:lnTo>
                    <a:pt x="0" y="245716"/>
                  </a:lnTo>
                  <a:lnTo>
                    <a:pt x="1455704" y="2457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3CA30">
                    <a:alpha val="0"/>
                  </a:srgbClr>
                </a:gs>
                <a:gs pos="63000">
                  <a:srgbClr val="63CA30"/>
                </a:gs>
                <a:gs pos="100000">
                  <a:srgbClr val="0D911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57006" y="1721419"/>
              <a:ext cx="2163965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3050" indent="-273050" algn="thaiDist">
                <a:lnSpc>
                  <a:spcPct val="90000"/>
                </a:lnSpc>
                <a:buFont typeface="+mj-lt"/>
                <a:buAutoNum type="arabicPeriod"/>
              </a:pPr>
              <a:r>
                <a:rPr lang="th-TH" sz="24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รับผิดชอบงานในหน้าที่โดยตรงของกระทรวงมหาดไทย ซึ่งกฎหมายกำหนดไว้     </a:t>
              </a:r>
              <a:endParaRPr lang="th-TH" sz="24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82104" y="1084208"/>
            <a:ext cx="522353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Kozuka Gothic Pro M" pitchFamily="34" charset="-128"/>
                <a:cs typeface="TH SarabunPSK" panose="020B0500040200020003" pitchFamily="34" charset="-34"/>
              </a:rPr>
              <a:t>ภารกิจและหน้าที่ผู้ว่าราชการจังหวัด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ea typeface="Kozuka Gothic Pro M" pitchFamily="34" charset="-128"/>
              <a:cs typeface="TH SarabunPSK" panose="020B0500040200020003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3701" y="3341231"/>
            <a:ext cx="2736364" cy="1599152"/>
            <a:chOff x="113701" y="3341231"/>
            <a:chExt cx="2736364" cy="1599152"/>
          </a:xfrm>
        </p:grpSpPr>
        <p:sp>
          <p:nvSpPr>
            <p:cNvPr id="67" name="모서리가 둥근 직사각형 29"/>
            <p:cNvSpPr/>
            <p:nvPr/>
          </p:nvSpPr>
          <p:spPr>
            <a:xfrm>
              <a:off x="113701" y="3341231"/>
              <a:ext cx="2312150" cy="1584049"/>
            </a:xfrm>
            <a:prstGeom prst="roundRect">
              <a:avLst>
                <a:gd name="adj" fmla="val 7000"/>
              </a:avLst>
            </a:prstGeom>
            <a:gradFill flip="none" rotWithShape="1">
              <a:gsLst>
                <a:gs pos="0">
                  <a:srgbClr val="33CCCC">
                    <a:shade val="30000"/>
                    <a:satMod val="115000"/>
                  </a:srgbClr>
                </a:gs>
                <a:gs pos="50000">
                  <a:srgbClr val="33CCCC">
                    <a:shade val="67500"/>
                    <a:satMod val="115000"/>
                  </a:srgbClr>
                </a:gs>
                <a:gs pos="100000">
                  <a:srgbClr val="33CCC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8100">
              <a:solidFill>
                <a:schemeClr val="bg1"/>
              </a:solidFill>
            </a:ln>
            <a:effectLst/>
            <a:scene3d>
              <a:camera prst="obliqueBottomRight"/>
              <a:lightRig rig="balanced" dir="t"/>
            </a:scene3d>
            <a:sp3d prstMaterial="plastic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9341" y="3352256"/>
              <a:ext cx="2374844" cy="158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3050" indent="-273050">
                <a:lnSpc>
                  <a:spcPct val="80000"/>
                </a:lnSpc>
                <a:buFont typeface="+mj-lt"/>
                <a:buAutoNum type="arabicPeriod" startAt="2"/>
              </a:pPr>
              <a:r>
                <a:rPr lang="th-TH" sz="24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รับผิดชอบงานของกระทรวง กรมต่าง ๆ              ที่ไม่มีหน่วยราชการรับผิดชอบโดยตรงในจังหวัด</a:t>
              </a:r>
              <a:endPara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Rectangle 8"/>
            <p:cNvSpPr/>
            <p:nvPr/>
          </p:nvSpPr>
          <p:spPr>
            <a:xfrm>
              <a:off x="2386324" y="4066845"/>
              <a:ext cx="463741" cy="435619"/>
            </a:xfrm>
            <a:custGeom>
              <a:avLst/>
              <a:gdLst/>
              <a:ahLst/>
              <a:cxnLst/>
              <a:rect l="l" t="t" r="r" b="b"/>
              <a:pathLst>
                <a:path w="2042444" h="1588712">
                  <a:moveTo>
                    <a:pt x="1455704" y="0"/>
                  </a:moveTo>
                  <a:lnTo>
                    <a:pt x="2042444" y="794356"/>
                  </a:lnTo>
                  <a:lnTo>
                    <a:pt x="1455704" y="1588712"/>
                  </a:lnTo>
                  <a:lnTo>
                    <a:pt x="1455704" y="1342996"/>
                  </a:lnTo>
                  <a:lnTo>
                    <a:pt x="0" y="1342996"/>
                  </a:lnTo>
                  <a:lnTo>
                    <a:pt x="0" y="245716"/>
                  </a:lnTo>
                  <a:lnTo>
                    <a:pt x="1455704" y="2457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3CA30">
                    <a:alpha val="0"/>
                  </a:srgbClr>
                </a:gs>
                <a:gs pos="63000">
                  <a:srgbClr val="63CA30"/>
                </a:gs>
                <a:gs pos="100000">
                  <a:srgbClr val="0D911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04" y="5045252"/>
            <a:ext cx="2755869" cy="1507683"/>
            <a:chOff x="82104" y="5045252"/>
            <a:chExt cx="2755869" cy="1507683"/>
          </a:xfrm>
        </p:grpSpPr>
        <p:sp>
          <p:nvSpPr>
            <p:cNvPr id="72" name="모서리가 둥근 직사각형 33"/>
            <p:cNvSpPr/>
            <p:nvPr/>
          </p:nvSpPr>
          <p:spPr>
            <a:xfrm>
              <a:off x="90297" y="5045252"/>
              <a:ext cx="2335554" cy="1507683"/>
            </a:xfrm>
            <a:prstGeom prst="roundRect">
              <a:avLst>
                <a:gd name="adj" fmla="val 7000"/>
              </a:avLst>
            </a:prstGeom>
            <a:gradFill flip="none" rotWithShape="1">
              <a:gsLst>
                <a:gs pos="0">
                  <a:srgbClr val="990033">
                    <a:shade val="30000"/>
                    <a:satMod val="115000"/>
                  </a:srgbClr>
                </a:gs>
                <a:gs pos="50000">
                  <a:srgbClr val="990033">
                    <a:shade val="67500"/>
                    <a:satMod val="115000"/>
                  </a:srgbClr>
                </a:gs>
                <a:gs pos="100000">
                  <a:srgbClr val="990033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38100">
              <a:solidFill>
                <a:schemeClr val="bg1"/>
              </a:solidFill>
            </a:ln>
            <a:effectLst/>
            <a:scene3d>
              <a:camera prst="obliqueBottomRight"/>
              <a:lightRig rig="balanced" dir="t"/>
            </a:scene3d>
            <a:sp3d prstMaterial="plastic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2104" y="5123164"/>
              <a:ext cx="2343747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3050" indent="-273050">
                <a:lnSpc>
                  <a:spcPct val="90000"/>
                </a:lnSpc>
                <a:buFont typeface="+mj-lt"/>
                <a:buAutoNum type="arabicPeriod" startAt="3"/>
              </a:pPr>
              <a:r>
                <a:rPr lang="th-TH" sz="24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ปฏิบัติหน้าที่ตามนโยบายที่สำคัญของนายกรัฐมนตรี และรัฐบาล</a:t>
              </a:r>
              <a:endParaRPr lang="th-TH" sz="24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Rectangle 8"/>
            <p:cNvSpPr/>
            <p:nvPr/>
          </p:nvSpPr>
          <p:spPr>
            <a:xfrm>
              <a:off x="2436932" y="5437162"/>
              <a:ext cx="401041" cy="435619"/>
            </a:xfrm>
            <a:custGeom>
              <a:avLst/>
              <a:gdLst/>
              <a:ahLst/>
              <a:cxnLst/>
              <a:rect l="l" t="t" r="r" b="b"/>
              <a:pathLst>
                <a:path w="2042444" h="1588712">
                  <a:moveTo>
                    <a:pt x="1455704" y="0"/>
                  </a:moveTo>
                  <a:lnTo>
                    <a:pt x="2042444" y="794356"/>
                  </a:lnTo>
                  <a:lnTo>
                    <a:pt x="1455704" y="1588712"/>
                  </a:lnTo>
                  <a:lnTo>
                    <a:pt x="1455704" y="1342996"/>
                  </a:lnTo>
                  <a:lnTo>
                    <a:pt x="0" y="1342996"/>
                  </a:lnTo>
                  <a:lnTo>
                    <a:pt x="0" y="245716"/>
                  </a:lnTo>
                  <a:lnTo>
                    <a:pt x="1455704" y="24571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3CA30">
                    <a:alpha val="0"/>
                  </a:srgbClr>
                </a:gs>
                <a:gs pos="63000">
                  <a:srgbClr val="63CA30"/>
                </a:gs>
                <a:gs pos="100000">
                  <a:srgbClr val="0D911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72305" y="6009291"/>
            <a:ext cx="2975095" cy="634039"/>
            <a:chOff x="6272305" y="6009291"/>
            <a:chExt cx="2975095" cy="634039"/>
          </a:xfrm>
        </p:grpSpPr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208" y="6009291"/>
              <a:ext cx="2631290" cy="634039"/>
            </a:xfrm>
            <a:prstGeom prst="rect">
              <a:avLst/>
            </a:prstGeom>
          </p:spPr>
        </p:pic>
        <p:sp>
          <p:nvSpPr>
            <p:cNvPr id="31" name="กล่องข้อความ 30"/>
            <p:cNvSpPr txBox="1"/>
            <p:nvPr/>
          </p:nvSpPr>
          <p:spPr>
            <a:xfrm>
              <a:off x="6272305" y="6072485"/>
              <a:ext cx="2975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งานในมิติของพื้นที่ (</a:t>
              </a:r>
              <a:r>
                <a:rPr lang="en-US" sz="24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Area</a:t>
              </a:r>
              <a:r>
                <a:rPr lang="th-TH" sz="24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44208" y="1731974"/>
            <a:ext cx="2700127" cy="1630714"/>
            <a:chOff x="6444208" y="1731974"/>
            <a:chExt cx="2700127" cy="1630714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4208" y="1731974"/>
              <a:ext cx="2631290" cy="1284462"/>
            </a:xfrm>
            <a:prstGeom prst="rect">
              <a:avLst/>
            </a:prstGeom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6446954" y="1763395"/>
              <a:ext cx="14043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งานตามนโยบาย(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Agenda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endParaRPr lang="th-TH" sz="2400" dirty="0"/>
            </a:p>
          </p:txBody>
        </p:sp>
        <p:sp>
          <p:nvSpPr>
            <p:cNvPr id="14" name="กล่องข้อความ 13"/>
            <p:cNvSpPr txBox="1"/>
            <p:nvPr/>
          </p:nvSpPr>
          <p:spPr>
            <a:xfrm>
              <a:off x="7799830" y="1793028"/>
              <a:ext cx="13445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งานตามภารกิจปกติ (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Function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</a:p>
            <a:p>
              <a:endParaRPr lang="th-TH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81570" y="3175603"/>
            <a:ext cx="1649345" cy="2630681"/>
            <a:chOff x="6881570" y="3175603"/>
            <a:chExt cx="1649345" cy="2630681"/>
          </a:xfrm>
        </p:grpSpPr>
        <p:sp>
          <p:nvSpPr>
            <p:cNvPr id="51" name="Down Arrow 45"/>
            <p:cNvSpPr/>
            <p:nvPr/>
          </p:nvSpPr>
          <p:spPr>
            <a:xfrm>
              <a:off x="6881570" y="3175603"/>
              <a:ext cx="381000" cy="2628000"/>
            </a:xfrm>
            <a:prstGeom prst="downArrow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Down Arrow 45"/>
            <p:cNvSpPr/>
            <p:nvPr/>
          </p:nvSpPr>
          <p:spPr>
            <a:xfrm>
              <a:off x="8149915" y="3178284"/>
              <a:ext cx="381000" cy="2628000"/>
            </a:xfrm>
            <a:prstGeom prst="downArrow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87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64" y="48409"/>
            <a:ext cx="9180000" cy="6843690"/>
            <a:chOff x="-24064" y="48409"/>
            <a:chExt cx="9180000" cy="68436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064" y="97526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12" descr="C:\Documents and Settings\User\My Documents\ดาวน์โหลด (8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70515"/>
            <a:ext cx="9154611" cy="58914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-23245" y="-31453"/>
            <a:ext cx="9177856" cy="936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426" y="118256"/>
            <a:ext cx="792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 </a:t>
            </a:r>
            <a:r>
              <a:rPr lang="en-US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ระเบิดลี</a:t>
            </a:r>
            <a:r>
              <a:rPr lang="th-TH" sz="40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การ์เด้</a:t>
            </a:r>
            <a:r>
              <a:rPr lang="th-TH" sz="4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นพลาซ่า หาดใหญ่</a:t>
            </a:r>
            <a:endParaRPr lang="th-TH" sz="4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" descr="C:\Documents and Settings\User\My Documents\pic4f781727e5a6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63" y="4581128"/>
            <a:ext cx="3118417" cy="19888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12" name="Group 14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064" y="48409"/>
            <a:ext cx="9180000" cy="6843690"/>
            <a:chOff x="-24064" y="48409"/>
            <a:chExt cx="9180000" cy="68436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8" t="21743" r="17014" b="-3516"/>
            <a:stretch/>
          </p:blipFill>
          <p:spPr bwMode="auto">
            <a:xfrm rot="10800000">
              <a:off x="0" y="48409"/>
              <a:ext cx="9123173" cy="68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24064" y="918111"/>
              <a:ext cx="9180000" cy="10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pic>
        <p:nvPicPr>
          <p:cNvPr id="5124" name="Picture 4" descr="http://www.manager.co.th/asp-bin/Image.aspx?ID=22571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902" y="4076743"/>
            <a:ext cx="4045055" cy="26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23245" y="-31453"/>
            <a:ext cx="9177856" cy="936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2" name="Picture 2" descr="http://www.manager.co.th/asp-bin/Image.aspx?ID=22571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" y="3281670"/>
            <a:ext cx="4873079" cy="3520800"/>
          </a:xfrm>
          <a:prstGeom prst="rect">
            <a:avLst/>
          </a:prstGeom>
          <a:noFill/>
          <a:ln w="38100">
            <a:solidFill>
              <a:srgbClr val="FAFAF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anager.co.th/asp-bin/Image.aspx?ID=22572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02" y="1135411"/>
            <a:ext cx="4045055" cy="2801200"/>
          </a:xfrm>
          <a:prstGeom prst="rect">
            <a:avLst/>
          </a:prstGeom>
          <a:noFill/>
          <a:ln w="38100">
            <a:solidFill>
              <a:srgbClr val="FAFAF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1426" y="118256"/>
            <a:ext cx="7921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ม๊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อบเครือข่าย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เกษตรผู้เลี้ยงกุ้งภาคใต้ 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283259" y="1809732"/>
            <a:ext cx="4442485" cy="1266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th-TH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เครือข่ายเกษตรผู้เลี้ยงกุ้งภาคใต้ </a:t>
            </a:r>
            <a:r>
              <a:rPr lang="th-TH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กว่า </a:t>
            </a:r>
            <a:r>
              <a:rPr lang="en-US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1,000 </a:t>
            </a:r>
            <a:r>
              <a:rPr lang="th-TH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 ชุมนุมเรียกร้อง</a:t>
            </a:r>
            <a:r>
              <a:rPr lang="th-TH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                ราคา</a:t>
            </a:r>
            <a:r>
              <a:rPr lang="th-TH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กุ้งตกต่ำ ที่เชิงสะพานติณสูลานนท์ </a:t>
            </a: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57507" y="1135411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พฤษภาคม 2555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38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17"/>
          <p:cNvSpPr txBox="1"/>
          <p:nvPr/>
        </p:nvSpPr>
        <p:spPr>
          <a:xfrm>
            <a:off x="449351" y="1413323"/>
            <a:ext cx="319347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/>
            </a:pPr>
            <a:r>
              <a:rPr lang="en-US" altLang="ko-KR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Text here Text here</a:t>
            </a:r>
          </a:p>
          <a:p>
            <a:pPr latinLnBrk="1">
              <a:defRPr/>
            </a:pPr>
            <a:r>
              <a:rPr lang="en-US" altLang="ko-KR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Add text add text add text add </a:t>
            </a:r>
            <a:r>
              <a:rPr lang="en-US" altLang="ko-KR" sz="105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text </a:t>
            </a:r>
            <a:endParaRPr lang="en-US" altLang="ko-KR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40281" y="1125129"/>
            <a:ext cx="1388072" cy="1291878"/>
            <a:chOff x="3846665" y="1125129"/>
            <a:chExt cx="1388072" cy="1291878"/>
          </a:xfrm>
        </p:grpSpPr>
        <p:sp>
          <p:nvSpPr>
            <p:cNvPr id="91" name="Oval 38"/>
            <p:cNvSpPr/>
            <p:nvPr/>
          </p:nvSpPr>
          <p:spPr>
            <a:xfrm rot="668725">
              <a:off x="3854277" y="1146637"/>
              <a:ext cx="1328819" cy="1215803"/>
            </a:xfrm>
            <a:prstGeom prst="ellipse">
              <a:avLst/>
            </a:prstGeom>
            <a:gradFill flip="none" rotWithShape="1">
              <a:gsLst>
                <a:gs pos="38000">
                  <a:srgbClr val="E2E9F5">
                    <a:lumMod val="0"/>
                    <a:alpha val="0"/>
                  </a:srgbClr>
                </a:gs>
                <a:gs pos="100000">
                  <a:srgbClr val="0070C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846665" y="1125129"/>
              <a:ext cx="1388072" cy="1291878"/>
              <a:chOff x="3846665" y="1125129"/>
              <a:chExt cx="1388072" cy="1291878"/>
            </a:xfrm>
          </p:grpSpPr>
          <p:sp>
            <p:nvSpPr>
              <p:cNvPr id="90" name="Teardrop 46"/>
              <p:cNvSpPr/>
              <p:nvPr/>
            </p:nvSpPr>
            <p:spPr>
              <a:xfrm rot="7955400">
                <a:off x="3846665" y="1125129"/>
                <a:ext cx="1291878" cy="1291878"/>
              </a:xfrm>
              <a:prstGeom prst="teardrop">
                <a:avLst/>
              </a:prstGeom>
              <a:gradFill flip="none" rotWithShape="1">
                <a:gsLst>
                  <a:gs pos="81000">
                    <a:srgbClr val="0E618F"/>
                  </a:gs>
                  <a:gs pos="0">
                    <a:srgbClr val="00B0F0"/>
                  </a:gs>
                  <a:gs pos="100000">
                    <a:srgbClr val="182848"/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47"/>
              <p:cNvSpPr/>
              <p:nvPr/>
            </p:nvSpPr>
            <p:spPr>
              <a:xfrm>
                <a:off x="3905918" y="1177320"/>
                <a:ext cx="1328819" cy="1215804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lumMod val="69000"/>
                      <a:lumOff val="31000"/>
                    </a:srgb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6000" b="1" dirty="0" smtClean="0">
                    <a:latin typeface="Arial" pitchFamily="34" charset="0"/>
                    <a:cs typeface="Arial" pitchFamily="34" charset="0"/>
                  </a:rPr>
                  <a:t>2</a:t>
                </a:r>
                <a:endParaRPr lang="en-GB" sz="6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601186" y="1183427"/>
            <a:ext cx="1488216" cy="1251709"/>
            <a:chOff x="6601186" y="1183427"/>
            <a:chExt cx="1488216" cy="1251709"/>
          </a:xfrm>
        </p:grpSpPr>
        <p:sp>
          <p:nvSpPr>
            <p:cNvPr id="93" name="Teardrop 62"/>
            <p:cNvSpPr/>
            <p:nvPr/>
          </p:nvSpPr>
          <p:spPr>
            <a:xfrm rot="7955400">
              <a:off x="6627876" y="1158002"/>
              <a:ext cx="1241027" cy="1291878"/>
            </a:xfrm>
            <a:prstGeom prst="teardrop">
              <a:avLst/>
            </a:prstGeom>
            <a:gradFill flip="none" rotWithShape="1">
              <a:gsLst>
                <a:gs pos="77000">
                  <a:srgbClr val="A90808"/>
                </a:gs>
                <a:gs pos="0">
                  <a:srgbClr val="EF2525"/>
                </a:gs>
                <a:gs pos="100000">
                  <a:srgbClr val="680000"/>
                </a:gs>
              </a:gsLst>
              <a:lin ang="3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37"/>
            <p:cNvSpPr/>
            <p:nvPr/>
          </p:nvSpPr>
          <p:spPr>
            <a:xfrm rot="668725">
              <a:off x="6760583" y="1267190"/>
              <a:ext cx="1328819" cy="1167946"/>
            </a:xfrm>
            <a:prstGeom prst="ellipse">
              <a:avLst/>
            </a:prstGeom>
            <a:gradFill flip="none" rotWithShape="1">
              <a:gsLst>
                <a:gs pos="38000">
                  <a:srgbClr val="E2E9F5">
                    <a:lumMod val="0"/>
                    <a:alpha val="0"/>
                  </a:srgbClr>
                </a:gs>
                <a:gs pos="100000">
                  <a:srgbClr val="C00000">
                    <a:alpha val="13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5" name="Oval 63"/>
            <p:cNvSpPr/>
            <p:nvPr/>
          </p:nvSpPr>
          <p:spPr>
            <a:xfrm>
              <a:off x="6601186" y="1184860"/>
              <a:ext cx="1328819" cy="116794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67000"/>
                    <a:lumOff val="33000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GB" sz="6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9745" y="1124085"/>
            <a:ext cx="1421222" cy="1292922"/>
            <a:chOff x="599745" y="1124085"/>
            <a:chExt cx="1421222" cy="1292922"/>
          </a:xfrm>
        </p:grpSpPr>
        <p:sp>
          <p:nvSpPr>
            <p:cNvPr id="89" name="Teardrop 33"/>
            <p:cNvSpPr/>
            <p:nvPr/>
          </p:nvSpPr>
          <p:spPr>
            <a:xfrm rot="7955400">
              <a:off x="678895" y="1125129"/>
              <a:ext cx="1291878" cy="1291877"/>
            </a:xfrm>
            <a:prstGeom prst="teardrop">
              <a:avLst/>
            </a:prstGeom>
            <a:gradFill flip="none" rotWithShape="1">
              <a:gsLst>
                <a:gs pos="83000">
                  <a:srgbClr val="5A930E"/>
                </a:gs>
                <a:gs pos="0">
                  <a:srgbClr val="9BED17"/>
                </a:gs>
                <a:gs pos="100000">
                  <a:srgbClr val="305808"/>
                </a:gs>
              </a:gsLst>
              <a:lin ang="3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2" name="Group 2"/>
            <p:cNvGrpSpPr/>
            <p:nvPr/>
          </p:nvGrpSpPr>
          <p:grpSpPr>
            <a:xfrm>
              <a:off x="599745" y="1124085"/>
              <a:ext cx="1421222" cy="1252860"/>
              <a:chOff x="777172" y="1124085"/>
              <a:chExt cx="1367334" cy="1317400"/>
            </a:xfrm>
          </p:grpSpPr>
          <p:sp>
            <p:nvSpPr>
              <p:cNvPr id="113" name="Oval 32"/>
              <p:cNvSpPr/>
              <p:nvPr/>
            </p:nvSpPr>
            <p:spPr>
              <a:xfrm rot="668725">
                <a:off x="830421" y="1124085"/>
                <a:ext cx="1278435" cy="1278434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E2E9F5">
                      <a:lumMod val="0"/>
                      <a:alpha val="0"/>
                    </a:srgbClr>
                  </a:gs>
                  <a:gs pos="100000">
                    <a:srgbClr val="72AF2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4" name="Oval 19"/>
              <p:cNvSpPr/>
              <p:nvPr/>
            </p:nvSpPr>
            <p:spPr>
              <a:xfrm>
                <a:off x="866072" y="1163050"/>
                <a:ext cx="1278434" cy="1278435"/>
              </a:xfrm>
              <a:prstGeom prst="ellipse">
                <a:avLst/>
              </a:prstGeom>
              <a:gradFill flip="none" rotWithShape="1">
                <a:gsLst>
                  <a:gs pos="0">
                    <a:srgbClr val="9BED17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Rectangle 1"/>
              <p:cNvSpPr/>
              <p:nvPr/>
            </p:nvSpPr>
            <p:spPr>
              <a:xfrm>
                <a:off x="777172" y="1299140"/>
                <a:ext cx="132525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6000" b="1" dirty="0">
                    <a:solidFill>
                      <a:schemeClr val="lt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</p:grpSp>
      <p:sp>
        <p:nvSpPr>
          <p:cNvPr id="119" name="TextBox 8"/>
          <p:cNvSpPr txBox="1"/>
          <p:nvPr/>
        </p:nvSpPr>
        <p:spPr>
          <a:xfrm>
            <a:off x="-1672" y="6846"/>
            <a:ext cx="9144000" cy="864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th-TH" sz="1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1" name="TextBox 10"/>
          <p:cNvSpPr txBox="1"/>
          <p:nvPr/>
        </p:nvSpPr>
        <p:spPr>
          <a:xfrm>
            <a:off x="971426" y="23006"/>
            <a:ext cx="792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การสนับสนุนโครงการพัฒนาจังหวัด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สงขลา                                                          เพื่อให้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เป็นศูนย์กลางแห่งความเจริญในจังหวัดชายแดนภาคใต้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2" name="Group 14"/>
          <p:cNvGrpSpPr/>
          <p:nvPr/>
        </p:nvGrpSpPr>
        <p:grpSpPr>
          <a:xfrm>
            <a:off x="88544" y="114637"/>
            <a:ext cx="808015" cy="706963"/>
            <a:chOff x="88544" y="114637"/>
            <a:chExt cx="808015" cy="706963"/>
          </a:xfrm>
        </p:grpSpPr>
        <p:pic>
          <p:nvPicPr>
            <p:cNvPr id="12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TextBox 16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600" b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5" name="Rectangle 4"/>
          <p:cNvSpPr/>
          <p:nvPr/>
        </p:nvSpPr>
        <p:spPr>
          <a:xfrm>
            <a:off x="-24064" y="918111"/>
            <a:ext cx="9180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594" y="2725359"/>
            <a:ext cx="2984131" cy="4132641"/>
            <a:chOff x="16594" y="2725359"/>
            <a:chExt cx="2984131" cy="4132641"/>
          </a:xfrm>
        </p:grpSpPr>
        <p:sp>
          <p:nvSpPr>
            <p:cNvPr id="79" name="TextBox 19"/>
            <p:cNvSpPr txBox="1"/>
            <p:nvPr/>
          </p:nvSpPr>
          <p:spPr>
            <a:xfrm>
              <a:off x="858792" y="2845199"/>
              <a:ext cx="2141933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1">
                <a:defRPr/>
              </a:pPr>
              <a:r>
                <a:rPr lang="en-US" altLang="ko-KR" sz="12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Text here Text here</a:t>
              </a:r>
            </a:p>
            <a:p>
              <a:pPr latinLnBrk="1">
                <a:defRPr/>
              </a:pPr>
              <a:r>
                <a:rPr lang="en-US" altLang="ko-KR" sz="105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Add text add text add text add text add </a:t>
              </a:r>
              <a:r>
                <a:rPr lang="en-US" altLang="ko-KR" sz="105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text </a:t>
              </a:r>
              <a:endParaRPr lang="en-US" altLang="ko-KR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14"/>
            <p:cNvSpPr/>
            <p:nvPr/>
          </p:nvSpPr>
          <p:spPr>
            <a:xfrm>
              <a:off x="16594" y="2725359"/>
              <a:ext cx="2565842" cy="4132641"/>
            </a:xfrm>
            <a:prstGeom prst="roundRect">
              <a:avLst/>
            </a:prstGeom>
            <a:solidFill>
              <a:srgbClr val="00FF00">
                <a:alpha val="84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ctr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59" name="TextBox 55"/>
            <p:cNvSpPr txBox="1"/>
            <p:nvPr/>
          </p:nvSpPr>
          <p:spPr>
            <a:xfrm>
              <a:off x="33724" y="2795064"/>
              <a:ext cx="2449055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th-TH" sz="2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แก้ไขปัญหาอุทกภัยและภัย</a:t>
              </a:r>
              <a:r>
                <a:rPr lang="th-TH" sz="2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แล้งใน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พื้นที่จังหวัด</a:t>
              </a:r>
              <a:r>
                <a:rPr lang="th-TH" sz="2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สงขลา</a:t>
              </a:r>
              <a:endParaRPr kumimoji="1" lang="ko-KR" altLang="ko-KR" sz="2400" b="1" dirty="0" smtClean="0">
                <a:solidFill>
                  <a:prstClr val="white"/>
                </a:solidFill>
                <a:latin typeface="TH SarabunPSK" panose="020B0500040200020003" pitchFamily="34" charset="-34"/>
                <a:ea typeface="HY헤드라인M" pitchFamily="18" charset="-127"/>
                <a:cs typeface="TH SarabunPSK" panose="020B0500040200020003" pitchFamily="34" charset="-34"/>
              </a:endParaRPr>
            </a:p>
          </p:txBody>
        </p:sp>
        <p:sp>
          <p:nvSpPr>
            <p:cNvPr id="8" name="กล่องข้อความ 7"/>
            <p:cNvSpPr txBox="1"/>
            <p:nvPr/>
          </p:nvSpPr>
          <p:spPr>
            <a:xfrm>
              <a:off x="22042" y="3964890"/>
              <a:ext cx="250612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66FF33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โครงการแก้ไขปัญหาอุทกภัยหาดใหญ่ /คาบสมุทร</a:t>
              </a:r>
              <a:r>
                <a:rPr lang="th-TH" sz="2000" dirty="0" err="1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สทิง</a:t>
              </a:r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พระ</a:t>
              </a:r>
            </a:p>
            <a:p>
              <a:pPr marL="171450" indent="-171450">
                <a:buClr>
                  <a:srgbClr val="66FF33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</a:t>
              </a:r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ขุดลอกปากร่องน้ำทะเลสาบสงขลา </a:t>
              </a:r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งบ </a:t>
              </a:r>
              <a:r>
                <a:rPr lang="th-TH" sz="2000" dirty="0" err="1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กปร</a:t>
              </a:r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12 </a:t>
              </a:r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ล้านบาท</a:t>
              </a:r>
            </a:p>
            <a:p>
              <a:pPr marL="171450" indent="-171450">
                <a:buClr>
                  <a:srgbClr val="66FF33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ขอรับการสนับสนุนให้กองพลพัฒนาที่ </a:t>
              </a:r>
              <a:r>
                <a:rPr lang="en-US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 </a:t>
              </a:r>
              <a:r>
                <a:rPr lang="th-TH" sz="2000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ขุดลอกคลองอู่ตะเภา</a:t>
              </a:r>
              <a:endParaRPr lang="th-TH" sz="2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68367" y="2748386"/>
            <a:ext cx="2819353" cy="4078850"/>
            <a:chOff x="2768367" y="2748386"/>
            <a:chExt cx="2819353" cy="4078850"/>
          </a:xfrm>
        </p:grpSpPr>
        <p:sp>
          <p:nvSpPr>
            <p:cNvPr id="129" name="Oval 14"/>
            <p:cNvSpPr/>
            <p:nvPr/>
          </p:nvSpPr>
          <p:spPr>
            <a:xfrm>
              <a:off x="2768367" y="2748386"/>
              <a:ext cx="2819353" cy="407885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ctr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2" name="กล่องข้อความ 1"/>
            <p:cNvSpPr txBox="1"/>
            <p:nvPr/>
          </p:nvSpPr>
          <p:spPr>
            <a:xfrm>
              <a:off x="2876912" y="2804698"/>
              <a:ext cx="2614434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การพัฒนา</a:t>
              </a:r>
              <a:r>
                <a:rPr lang="th-TH" sz="24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ด่านชายแดน               ไทย-</a:t>
              </a: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มาเลเซีย จังหวัดสงขลา </a:t>
              </a:r>
              <a:endPara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ct val="90000"/>
                </a:lnSpc>
              </a:pPr>
              <a:endPara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7" name="กล่องข้อความ 126"/>
            <p:cNvSpPr txBox="1"/>
            <p:nvPr/>
          </p:nvSpPr>
          <p:spPr>
            <a:xfrm>
              <a:off x="2772875" y="3599776"/>
              <a:ext cx="281061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ปรับปรุงด่านพรมแดนสะเดา (เดิม) โดยเพิ่มช่องทางรถบรรทุกและเพิ่มช่องตรวจลงตรา งบ </a:t>
              </a:r>
              <a:r>
                <a:rPr lang="en-US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4.075 </a:t>
              </a: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ล้านบาท</a:t>
              </a:r>
            </a:p>
            <a:p>
              <a:pPr marL="171450" indent="-171450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เร่งรัดปรับปรุงด่านพรมแดนสะเดาพื้นที่ </a:t>
              </a:r>
              <a:r>
                <a:rPr lang="en-US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30 </a:t>
              </a: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ไร่</a:t>
              </a:r>
            </a:p>
            <a:p>
              <a:pPr marL="171450" indent="-171450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แก้ไขปัญหาที่ดินก่อสร้างด่านศุลกากรสะเดาแห่งใหม่</a:t>
              </a:r>
            </a:p>
            <a:p>
              <a:pPr marL="171450" indent="-171450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ผลักโครงการก่อสร้างสถานีรถไฟย่อยปา</a:t>
              </a:r>
              <a:r>
                <a:rPr lang="th-TH" sz="2000" dirty="0" err="1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ดังเบซาร์</a:t>
              </a: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(สถานี </a:t>
              </a:r>
              <a:r>
                <a:rPr lang="en-US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 ฝั่งไทย</a:t>
              </a:r>
              <a:endParaRPr lang="th-TH" sz="2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28265" y="2733376"/>
            <a:ext cx="3350145" cy="4124624"/>
            <a:chOff x="5728265" y="2733376"/>
            <a:chExt cx="3350145" cy="4124624"/>
          </a:xfrm>
        </p:grpSpPr>
        <p:sp>
          <p:nvSpPr>
            <p:cNvPr id="130" name="Oval 14"/>
            <p:cNvSpPr/>
            <p:nvPr/>
          </p:nvSpPr>
          <p:spPr>
            <a:xfrm>
              <a:off x="5728265" y="2733376"/>
              <a:ext cx="3350145" cy="40938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ctr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5782052" y="2743487"/>
              <a:ext cx="3294305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การพัฒนา</a:t>
              </a:r>
              <a:r>
                <a:rPr lang="th-TH" sz="24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โครงข่ายการคมนาคมขนส่งและการ</a:t>
              </a: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แก้ไขปัญหาระบบจราจรจังหวัดสงขลา</a:t>
              </a:r>
              <a:endPara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8" name="กล่องข้อความ 127"/>
            <p:cNvSpPr txBox="1"/>
            <p:nvPr/>
          </p:nvSpPr>
          <p:spPr>
            <a:xfrm>
              <a:off x="5784690" y="3811012"/>
              <a:ext cx="325890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80000"/>
                </a:lnSpc>
                <a:buClr>
                  <a:srgbClr val="FF7C8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การพัฒนาโครงข่ายการคมนาคมขนส่ง            ทางบก เช่น ถนนเชื่อมด่านบ้านประกอบ ถนนเพื่อความมั่นคง</a:t>
              </a:r>
            </a:p>
            <a:p>
              <a:pPr marL="171450" indent="-171450">
                <a:lnSpc>
                  <a:spcPct val="80000"/>
                </a:lnSpc>
                <a:buClr>
                  <a:srgbClr val="FF7C8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โครงการแก้ไขปัญหาจราจรในเขตเศรษฐกิจ  เช่น ก่อสร้างทางแยกต่างระดับห้าแยกน้ำกระจาย ถนนเลี่ยงเมืองหาดใหญ่</a:t>
              </a:r>
            </a:p>
            <a:p>
              <a:pPr marL="171450" indent="-171450">
                <a:lnSpc>
                  <a:spcPct val="80000"/>
                </a:lnSpc>
                <a:buClr>
                  <a:srgbClr val="FF7C8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การพัฒนาโครงข่ายการคมนาคมขนส่งทางอากาศ </a:t>
              </a:r>
            </a:p>
            <a:p>
              <a:pPr marL="171450" indent="-171450">
                <a:lnSpc>
                  <a:spcPct val="80000"/>
                </a:lnSpc>
                <a:buClr>
                  <a:srgbClr val="FF7C8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การพัฒนาโครงข่ายการคมนาคมขนส่งทางอากาศ </a:t>
              </a:r>
            </a:p>
            <a:p>
              <a:pPr marL="171450" indent="-171450">
                <a:lnSpc>
                  <a:spcPct val="80000"/>
                </a:lnSpc>
                <a:buClr>
                  <a:srgbClr val="FF7C80"/>
                </a:buClr>
                <a:buFont typeface="Wingdings" panose="05000000000000000000" pitchFamily="2" charset="2"/>
                <a:buChar char="§"/>
              </a:pPr>
              <a:r>
                <a:rPr lang="th-TH" sz="20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การพัฒนาโครงข่ายการคมนาคมขนส่งทางระบบราง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tint val="0"/>
                <a:invGamma/>
                <a:alpha val="1000"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\Desktop\ki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446"/>
            <a:ext cx="9144000" cy="686544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00166" y="5072074"/>
            <a:ext cx="6215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8000" b="1" i="1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Gulim" pitchFamily="34" charset="-127"/>
                <a:cs typeface="TH SarabunIT๙" pitchFamily="34" charset="-34"/>
              </a:rPr>
              <a:t>ทรงพระเจริญ</a:t>
            </a:r>
            <a:endParaRPr lang="th-TH" sz="8000" b="1" i="1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ea typeface="Gulim" pitchFamily="34" charset="-127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801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00381" y="127321"/>
            <a:ext cx="831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ขั้นตอนในการทรงงานของพระบาทสมเด็จพระเจ้าอยู่หัว</a:t>
            </a:r>
            <a:endParaRPr lang="en-US" sz="3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60" name="Picture 12" descr="http://www.oknation.net/blog/home/blog_data/127/127/images/kinkofking/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11" y="959337"/>
            <a:ext cx="2594095" cy="3518121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chaoprayanews.com/wp-content/uploads/2012/10/75089_20_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b="6596"/>
          <a:stretch/>
        </p:blipFill>
        <p:spPr bwMode="auto">
          <a:xfrm>
            <a:off x="4868162" y="4182117"/>
            <a:ext cx="3960000" cy="25049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xn--12co9drbac8a9as5aiidh8isei1npa.com/content/images_upload/contents/201111151938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15281"/>
            <a:ext cx="3968130" cy="31417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3"/>
          <p:cNvGrpSpPr/>
          <p:nvPr/>
        </p:nvGrpSpPr>
        <p:grpSpPr>
          <a:xfrm>
            <a:off x="131934" y="4560729"/>
            <a:ext cx="3143922" cy="2159492"/>
            <a:chOff x="1904993" y="838200"/>
            <a:chExt cx="3502089" cy="2405512"/>
          </a:xfrm>
        </p:grpSpPr>
        <p:sp>
          <p:nvSpPr>
            <p:cNvPr id="25" name="Snip Single Corner Rectangle 4"/>
            <p:cNvSpPr/>
            <p:nvPr/>
          </p:nvSpPr>
          <p:spPr>
            <a:xfrm flipH="1">
              <a:off x="1904996" y="838200"/>
              <a:ext cx="2459072" cy="721823"/>
            </a:xfrm>
            <a:prstGeom prst="snip1Rect">
              <a:avLst/>
            </a:prstGeom>
            <a:gradFill flip="none" rotWithShape="1">
              <a:gsLst>
                <a:gs pos="83000">
                  <a:srgbClr val="5A930E"/>
                </a:gs>
                <a:gs pos="0">
                  <a:srgbClr val="9BED17"/>
                </a:gs>
                <a:gs pos="100000">
                  <a:srgbClr val="305808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6" name="Snip Single Corner Rectangle 5"/>
            <p:cNvSpPr/>
            <p:nvPr/>
          </p:nvSpPr>
          <p:spPr>
            <a:xfrm flipH="1">
              <a:off x="1904999" y="1676398"/>
              <a:ext cx="2443043" cy="721823"/>
            </a:xfrm>
            <a:prstGeom prst="snip1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7" name="Snip Single Corner Rectangle 6"/>
            <p:cNvSpPr/>
            <p:nvPr/>
          </p:nvSpPr>
          <p:spPr>
            <a:xfrm flipH="1">
              <a:off x="1904993" y="2521889"/>
              <a:ext cx="3502089" cy="721823"/>
            </a:xfrm>
            <a:prstGeom prst="snip1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grpSp>
        <p:nvGrpSpPr>
          <p:cNvPr id="28" name="Group 10"/>
          <p:cNvGrpSpPr/>
          <p:nvPr/>
        </p:nvGrpSpPr>
        <p:grpSpPr>
          <a:xfrm>
            <a:off x="2414865" y="4560729"/>
            <a:ext cx="2393532" cy="1400475"/>
            <a:chOff x="4876800" y="838200"/>
            <a:chExt cx="2286000" cy="1560022"/>
          </a:xfrm>
        </p:grpSpPr>
        <p:sp>
          <p:nvSpPr>
            <p:cNvPr id="29" name="Snip Single Corner Rectangle 11"/>
            <p:cNvSpPr/>
            <p:nvPr/>
          </p:nvSpPr>
          <p:spPr>
            <a:xfrm>
              <a:off x="4876800" y="838200"/>
              <a:ext cx="2286000" cy="733338"/>
            </a:xfrm>
            <a:prstGeom prst="snip1Rect">
              <a:avLst/>
            </a:prstGeom>
            <a:gradFill flip="none" rotWithShape="1">
              <a:gsLst>
                <a:gs pos="77000">
                  <a:srgbClr val="A90808"/>
                </a:gs>
                <a:gs pos="0">
                  <a:srgbClr val="EF2525"/>
                </a:gs>
                <a:gs pos="100000">
                  <a:srgbClr val="680000"/>
                </a:gs>
              </a:gsLst>
              <a:lin ang="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0" name="Snip Single Corner Rectangle 12"/>
            <p:cNvSpPr/>
            <p:nvPr/>
          </p:nvSpPr>
          <p:spPr>
            <a:xfrm>
              <a:off x="4876800" y="1676399"/>
              <a:ext cx="2286000" cy="721823"/>
            </a:xfrm>
            <a:prstGeom prst="snip1Rect">
              <a:avLst/>
            </a:prstGeom>
            <a:gradFill flip="none" rotWithShape="1">
              <a:gsLst>
                <a:gs pos="0">
                  <a:srgbClr val="00FFFF">
                    <a:shade val="30000"/>
                    <a:satMod val="115000"/>
                  </a:srgbClr>
                </a:gs>
                <a:gs pos="50000">
                  <a:srgbClr val="00FFFF">
                    <a:shade val="67500"/>
                    <a:satMod val="115000"/>
                  </a:srgbClr>
                </a:gs>
                <a:gs pos="100000">
                  <a:srgbClr val="00FFF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178743" y="4584114"/>
            <a:ext cx="214638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ทรงศึกษาข้อมูลจาก</a:t>
            </a:r>
          </a:p>
          <a:p>
            <a:pPr>
              <a:lnSpc>
                <a:spcPct val="90000"/>
              </a:lnSpc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แหล่งต่าง ๆ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กล่องข้อความ 44"/>
          <p:cNvSpPr txBox="1"/>
          <p:nvPr/>
        </p:nvSpPr>
        <p:spPr>
          <a:xfrm>
            <a:off x="156321" y="5367347"/>
            <a:ext cx="2188688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ทรงศึกษาหาข้อมูลตาม</a:t>
            </a:r>
          </a:p>
          <a:p>
            <a:pPr>
              <a:lnSpc>
                <a:spcPct val="90000"/>
              </a:lnSpc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สภาพข้อเท็จจริงในพื้นที่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กล่องข้อความ 45"/>
          <p:cNvSpPr txBox="1"/>
          <p:nvPr/>
        </p:nvSpPr>
        <p:spPr>
          <a:xfrm>
            <a:off x="178743" y="6111030"/>
            <a:ext cx="3241129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พระราชทานแนวทางให้ส่วนราชการ</a:t>
            </a:r>
          </a:p>
          <a:p>
            <a:pPr>
              <a:lnSpc>
                <a:spcPct val="90000"/>
              </a:lnSpc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ที่เกี่ยวข้องไปพิจารณาจัดทำโครงการ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กล่องข้อความ 46"/>
          <p:cNvSpPr txBox="1"/>
          <p:nvPr/>
        </p:nvSpPr>
        <p:spPr>
          <a:xfrm>
            <a:off x="2399280" y="4582768"/>
            <a:ext cx="2487172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หน่วยงานที่เกี่ยวข้อง</a:t>
            </a:r>
          </a:p>
          <a:p>
            <a:pPr>
              <a:lnSpc>
                <a:spcPct val="90000"/>
              </a:lnSpc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ดำเนินโครงการ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2384892" y="5335455"/>
            <a:ext cx="2511658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ทรงติดตามโครงการ และ</a:t>
            </a:r>
          </a:p>
          <a:p>
            <a:pPr>
              <a:lnSpc>
                <a:spcPct val="90000"/>
              </a:lnSpc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เยี่ยมเยียนราษฎรในพื้นที่ด้วย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73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5" grpId="0"/>
      <p:bldP spid="46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026" name="Picture 2" descr="http://www.matichon.co.th/news-photo/matichon/2014/11/pro01101157p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b="4829"/>
          <a:stretch/>
        </p:blipFill>
        <p:spPr bwMode="auto">
          <a:xfrm>
            <a:off x="0" y="828001"/>
            <a:ext cx="9144000" cy="608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3365" y="16651"/>
            <a:ext cx="8312258" cy="87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น้อม</a:t>
            </a: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นำยุทธศาสตร์พระราชทาน เข้าใจ เข้าถึง </a:t>
            </a:r>
            <a:r>
              <a:rPr lang="th-TH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</a:t>
            </a:r>
          </a:p>
          <a:p>
            <a:pPr algn="ctr">
              <a:lnSpc>
                <a:spcPct val="90000"/>
              </a:lnSpc>
            </a:pPr>
            <a:r>
              <a:rPr lang="th-TH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ของพระบาทสมเด็จพระเจ้าอยู่หัว มาปฏิบัติ                                                         </a:t>
            </a:r>
            <a:endParaRPr lang="en-US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3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95446" y="140583"/>
            <a:ext cx="8312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น้อมนำพระราชดำริทฤษฎีเศรษฐกิจพอเพียงมาปรับใช้</a:t>
            </a:r>
            <a:endParaRPr lang="en-US" sz="32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804606"/>
            <a:ext cx="9144000" cy="6108038"/>
            <a:chOff x="0" y="804606"/>
            <a:chExt cx="9144000" cy="610803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804606"/>
              <a:ext cx="9144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รูปภาพ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" r="37829" b="17300"/>
            <a:stretch/>
          </p:blipFill>
          <p:spPr>
            <a:xfrm>
              <a:off x="5761882" y="2510040"/>
              <a:ext cx="3290868" cy="273588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43322"/>
              <a:ext cx="5663011" cy="6069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5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8"/>
          <a:stretch/>
        </p:blipFill>
        <p:spPr bwMode="auto">
          <a:xfrm>
            <a:off x="-14109" y="220089"/>
            <a:ext cx="9158109" cy="663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58762" y="163378"/>
            <a:ext cx="7887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สนับสนุนให้มีการขยายผลโครงการตาม</a:t>
            </a:r>
            <a:r>
              <a:rPr lang="th-TH" sz="32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พระราชดำริ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42" y="4437112"/>
            <a:ext cx="3365632" cy="22174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7" descr="C:\Users\Administrator\Downloads\IMG_0817.JPG"/>
          <p:cNvPicPr>
            <a:picLocks noChangeAspect="1" noChangeArrowheads="1"/>
          </p:cNvPicPr>
          <p:nvPr/>
        </p:nvPicPr>
        <p:blipFill>
          <a:blip r:embed="rId6"/>
          <a:srcRect t="9766"/>
          <a:stretch>
            <a:fillRect/>
          </a:stretch>
        </p:blipFill>
        <p:spPr bwMode="auto">
          <a:xfrm>
            <a:off x="4644008" y="4437112"/>
            <a:ext cx="3592804" cy="22174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97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http://www.songkhla.go.th/files/com_news/2014-05/20140526_kiiwkxkt.jpg">
            <a:hlinkClick r:id="rId3" tooltip="&quot;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000"/>
            <a:ext cx="9144000" cy="60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image.ohozaa.com/i/b16/EdudL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67" y="4337831"/>
            <a:ext cx="1968838" cy="1473184"/>
          </a:xfrm>
          <a:prstGeom prst="hexagon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03159" y="66276"/>
            <a:ext cx="831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รูปแบบในการทำงาน</a:t>
            </a:r>
            <a:endParaRPr lang="en-US" sz="40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9" name="Group 38"/>
          <p:cNvGrpSpPr/>
          <p:nvPr/>
        </p:nvGrpSpPr>
        <p:grpSpPr>
          <a:xfrm rot="988080">
            <a:off x="4577172" y="3932011"/>
            <a:ext cx="4391879" cy="3448994"/>
            <a:chOff x="3552751" y="1530782"/>
            <a:chExt cx="4881198" cy="3833261"/>
          </a:xfrm>
          <a:solidFill>
            <a:schemeClr val="accent6">
              <a:lumMod val="75000"/>
            </a:schemeClr>
          </a:solidFill>
        </p:grpSpPr>
        <p:sp>
          <p:nvSpPr>
            <p:cNvPr id="40" name="자유형 42"/>
            <p:cNvSpPr/>
            <p:nvPr/>
          </p:nvSpPr>
          <p:spPr>
            <a:xfrm rot="20569999">
              <a:off x="4152950" y="1851440"/>
              <a:ext cx="402464" cy="3438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635000">
                <a:schemeClr val="bg1">
                  <a:lumMod val="9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1" name="그룹 37"/>
            <p:cNvGrpSpPr/>
            <p:nvPr/>
          </p:nvGrpSpPr>
          <p:grpSpPr>
            <a:xfrm rot="20569999">
              <a:off x="3928177" y="3326971"/>
              <a:ext cx="515477" cy="777736"/>
              <a:chOff x="1489628" y="3383995"/>
              <a:chExt cx="225025" cy="643720"/>
            </a:xfrm>
            <a:grpFill/>
          </p:grpSpPr>
          <p:sp>
            <p:nvSpPr>
              <p:cNvPr id="63" name="현 40"/>
              <p:cNvSpPr/>
              <p:nvPr/>
            </p:nvSpPr>
            <p:spPr>
              <a:xfrm>
                <a:off x="1489628" y="3383995"/>
                <a:ext cx="225025" cy="225025"/>
              </a:xfrm>
              <a:prstGeom prst="chord">
                <a:avLst>
                  <a:gd name="adj1" fmla="val 5330435"/>
                  <a:gd name="adj2" fmla="val 16200000"/>
                </a:avLst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직사각형 41"/>
              <p:cNvSpPr/>
              <p:nvPr/>
            </p:nvSpPr>
            <p:spPr>
              <a:xfrm>
                <a:off x="1490133" y="3490939"/>
                <a:ext cx="110320" cy="536776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2" name="현 38"/>
            <p:cNvSpPr/>
            <p:nvPr/>
          </p:nvSpPr>
          <p:spPr>
            <a:xfrm rot="20569999">
              <a:off x="4045723" y="3959863"/>
              <a:ext cx="510971" cy="265790"/>
            </a:xfrm>
            <a:prstGeom prst="chord">
              <a:avLst>
                <a:gd name="adj1" fmla="val 5330435"/>
                <a:gd name="adj2" fmla="val 16200000"/>
              </a:avLst>
            </a:prstGeom>
            <a:solidFill>
              <a:srgbClr val="CC0000"/>
            </a:solidFill>
            <a:ln>
              <a:noFill/>
            </a:ln>
            <a:effectLst>
              <a:innerShdw blurRad="63500" dist="127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양쪽 모서리가 둥근 사각형 39"/>
            <p:cNvSpPr/>
            <p:nvPr/>
          </p:nvSpPr>
          <p:spPr>
            <a:xfrm rot="4369999">
              <a:off x="5743386" y="1057326"/>
              <a:ext cx="650135" cy="40276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양쪽 모서리가 둥근 사각형 15"/>
            <p:cNvSpPr/>
            <p:nvPr/>
          </p:nvSpPr>
          <p:spPr>
            <a:xfrm rot="4369999">
              <a:off x="6095051" y="2195716"/>
              <a:ext cx="650135" cy="40276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56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5" name="그룹 11"/>
            <p:cNvGrpSpPr/>
            <p:nvPr/>
          </p:nvGrpSpPr>
          <p:grpSpPr>
            <a:xfrm rot="20569999">
              <a:off x="4279840" y="4465357"/>
              <a:ext cx="515477" cy="777735"/>
              <a:chOff x="1489628" y="3383995"/>
              <a:chExt cx="225025" cy="643720"/>
            </a:xfrm>
            <a:grpFill/>
          </p:grpSpPr>
          <p:sp>
            <p:nvSpPr>
              <p:cNvPr id="61" name="현 12"/>
              <p:cNvSpPr/>
              <p:nvPr/>
            </p:nvSpPr>
            <p:spPr>
              <a:xfrm>
                <a:off x="1489628" y="3383995"/>
                <a:ext cx="225025" cy="225025"/>
              </a:xfrm>
              <a:prstGeom prst="chord">
                <a:avLst>
                  <a:gd name="adj1" fmla="val 5330435"/>
                  <a:gd name="adj2" fmla="val 162000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직사각형 13"/>
              <p:cNvSpPr/>
              <p:nvPr/>
            </p:nvSpPr>
            <p:spPr>
              <a:xfrm>
                <a:off x="1490133" y="3490939"/>
                <a:ext cx="110320" cy="536776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6" name="현 14"/>
            <p:cNvSpPr/>
            <p:nvPr/>
          </p:nvSpPr>
          <p:spPr>
            <a:xfrm rot="20569999">
              <a:off x="4397388" y="5098253"/>
              <a:ext cx="510971" cy="265790"/>
            </a:xfrm>
            <a:prstGeom prst="chord">
              <a:avLst>
                <a:gd name="adj1" fmla="val 5330435"/>
                <a:gd name="adj2" fmla="val 16200000"/>
              </a:avLst>
            </a:prstGeom>
            <a:solidFill>
              <a:srgbClr val="7030A0"/>
            </a:solidFill>
            <a:ln>
              <a:noFill/>
            </a:ln>
            <a:effectLst>
              <a:innerShdw blurRad="63500" dist="127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" name="양쪽 모서리가 둥근 사각형 33"/>
            <p:cNvSpPr/>
            <p:nvPr/>
          </p:nvSpPr>
          <p:spPr>
            <a:xfrm rot="4369999">
              <a:off x="5367960" y="-157980"/>
              <a:ext cx="650135" cy="40276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51" name="그룹 31"/>
            <p:cNvGrpSpPr/>
            <p:nvPr/>
          </p:nvGrpSpPr>
          <p:grpSpPr>
            <a:xfrm rot="20569999">
              <a:off x="3552751" y="2111665"/>
              <a:ext cx="515477" cy="777736"/>
              <a:chOff x="1489628" y="3383995"/>
              <a:chExt cx="225025" cy="643720"/>
            </a:xfrm>
            <a:grpFill/>
          </p:grpSpPr>
          <p:sp>
            <p:nvSpPr>
              <p:cNvPr id="57" name="현 34"/>
              <p:cNvSpPr/>
              <p:nvPr/>
            </p:nvSpPr>
            <p:spPr>
              <a:xfrm>
                <a:off x="1489628" y="3383995"/>
                <a:ext cx="225025" cy="225025"/>
              </a:xfrm>
              <a:prstGeom prst="chord">
                <a:avLst>
                  <a:gd name="adj1" fmla="val 5330435"/>
                  <a:gd name="adj2" fmla="val 162000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직사각형 35"/>
              <p:cNvSpPr/>
              <p:nvPr/>
            </p:nvSpPr>
            <p:spPr>
              <a:xfrm>
                <a:off x="1490133" y="3490939"/>
                <a:ext cx="110320" cy="53677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2" name="현 32"/>
            <p:cNvSpPr/>
            <p:nvPr/>
          </p:nvSpPr>
          <p:spPr>
            <a:xfrm rot="20569999">
              <a:off x="3670297" y="2744557"/>
              <a:ext cx="510971" cy="265790"/>
            </a:xfrm>
            <a:prstGeom prst="chord">
              <a:avLst>
                <a:gd name="adj1" fmla="val 5330435"/>
                <a:gd name="adj2" fmla="val 16200000"/>
              </a:avLst>
            </a:prstGeom>
            <a:solidFill>
              <a:srgbClr val="0070C0"/>
            </a:solidFill>
            <a:ln>
              <a:noFill/>
            </a:ln>
            <a:effectLst>
              <a:innerShdw blurRad="63500" dist="127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4"/>
            <p:cNvSpPr/>
            <p:nvPr/>
          </p:nvSpPr>
          <p:spPr>
            <a:xfrm rot="20580000">
              <a:off x="3820728" y="1688886"/>
              <a:ext cx="2350287" cy="7867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40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1. </a:t>
              </a:r>
              <a:r>
                <a:rPr lang="th-TH" altLang="ko-KR" sz="40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อำนวยการ</a:t>
              </a:r>
              <a:endParaRPr lang="en-US" altLang="ko-KR" sz="4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4" name="직사각형 55"/>
            <p:cNvSpPr/>
            <p:nvPr/>
          </p:nvSpPr>
          <p:spPr>
            <a:xfrm rot="20580000">
              <a:off x="4313257" y="2891027"/>
              <a:ext cx="2209542" cy="7867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40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 err="1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บูรณา</a:t>
              </a:r>
              <a:r>
                <a:rPr lang="th-TH" altLang="ko-KR" sz="40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</a:t>
              </a:r>
              <a:endParaRPr lang="en-US" altLang="ko-KR" sz="4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직사각형 56"/>
            <p:cNvSpPr/>
            <p:nvPr/>
          </p:nvSpPr>
          <p:spPr>
            <a:xfrm rot="20580000">
              <a:off x="4661341" y="3989886"/>
              <a:ext cx="2790344" cy="7867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40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</a:t>
              </a:r>
              <a:r>
                <a:rPr lang="th-TH" altLang="ko-KR" sz="40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กำกับ ติดตาม</a:t>
              </a:r>
              <a:endParaRPr lang="en-US" altLang="ko-KR" sz="4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076" name="Picture 4" descr="http://upload.khontai.com/?di=R69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5" y="3581267"/>
            <a:ext cx="1839606" cy="1493156"/>
          </a:xfrm>
          <a:prstGeom prst="hexagon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oto  , 640x427 pixel , 44,888 bytes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/>
          <a:stretch/>
        </p:blipFill>
        <p:spPr bwMode="auto">
          <a:xfrm>
            <a:off x="267265" y="5122589"/>
            <a:ext cx="1815119" cy="1372718"/>
          </a:xfrm>
          <a:prstGeom prst="hexagon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9"/>
          <p:cNvCxnSpPr/>
          <p:nvPr/>
        </p:nvCxnSpPr>
        <p:spPr>
          <a:xfrm>
            <a:off x="0" y="80460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74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EDFAFF"/>
            </a:gs>
            <a:gs pos="100000">
              <a:srgbClr val="00B0F0">
                <a:lumMod val="57000"/>
                <a:lumOff val="43000"/>
              </a:srgbClr>
            </a:gs>
            <a:gs pos="0">
              <a:srgbClr val="00B0F0">
                <a:lumMod val="30000"/>
                <a:lumOff val="7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280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  <a:gs pos="100000">
                <a:srgbClr val="000082"/>
              </a:gs>
              <a:gs pos="100000">
                <a:srgbClr val="004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998" y="61621"/>
            <a:ext cx="688234" cy="612000"/>
            <a:chOff x="88544" y="114637"/>
            <a:chExt cx="808015" cy="7069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4242" r="3947" b="4866"/>
            <a:stretch/>
          </p:blipFill>
          <p:spPr bwMode="auto">
            <a:xfrm>
              <a:off x="200778" y="114637"/>
              <a:ext cx="576000" cy="573591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286093">
              <a:off x="88544" y="189617"/>
              <a:ext cx="808015" cy="631983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กรมการ</a:t>
              </a:r>
              <a:r>
                <a:rPr lang="th-TH" altLang="ko-KR" sz="1400" b="1" spc="-300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ปกครอง</a:t>
              </a:r>
              <a:r>
                <a:rPr lang="th-TH" altLang="ko-KR" sz="1400" b="1" dirty="0" smtClean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ko-KR" altLang="en-US" sz="1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6207" y="96290"/>
            <a:ext cx="831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คุณสมบัติสำคัญของผู้ว่าราชการจังหวัด</a:t>
            </a:r>
            <a:endParaRPr lang="en-US" sz="40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100" name="Picture 4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94" y="853652"/>
            <a:ext cx="9144001" cy="61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30876" y="1124744"/>
            <a:ext cx="1440000" cy="1440000"/>
            <a:chOff x="1430876" y="1124744"/>
            <a:chExt cx="1440000" cy="1440000"/>
          </a:xfrm>
        </p:grpSpPr>
        <p:sp>
          <p:nvSpPr>
            <p:cNvPr id="83" name="Oval 33"/>
            <p:cNvSpPr/>
            <p:nvPr/>
          </p:nvSpPr>
          <p:spPr>
            <a:xfrm rot="5400000">
              <a:off x="1430876" y="1124744"/>
              <a:ext cx="1440000" cy="14400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effectLst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6" name="TextBox 52"/>
            <p:cNvSpPr txBox="1"/>
            <p:nvPr/>
          </p:nvSpPr>
          <p:spPr>
            <a:xfrm>
              <a:off x="1489306" y="1552356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คุณธรรม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59993" y="1124744"/>
            <a:ext cx="2533754" cy="1440000"/>
            <a:chOff x="2659993" y="1124744"/>
            <a:chExt cx="2533754" cy="1440000"/>
          </a:xfrm>
        </p:grpSpPr>
        <p:cxnSp>
          <p:nvCxnSpPr>
            <p:cNvPr id="82" name="Straight Connector 44"/>
            <p:cNvCxnSpPr>
              <a:stCxn id="83" idx="7"/>
              <a:endCxn id="84" idx="2"/>
            </p:cNvCxnSpPr>
            <p:nvPr/>
          </p:nvCxnSpPr>
          <p:spPr>
            <a:xfrm flipV="1">
              <a:off x="2659993" y="1124744"/>
              <a:ext cx="1670854" cy="1229117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34"/>
            <p:cNvSpPr/>
            <p:nvPr/>
          </p:nvSpPr>
          <p:spPr>
            <a:xfrm rot="5400000">
              <a:off x="3610847" y="1124744"/>
              <a:ext cx="1440000" cy="144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effectLst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7" name="TextBox 53"/>
            <p:cNvSpPr txBox="1"/>
            <p:nvPr/>
          </p:nvSpPr>
          <p:spPr>
            <a:xfrm>
              <a:off x="3610847" y="1513417"/>
              <a:ext cx="1582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จริยธรรม</a:t>
              </a:r>
              <a:endPara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50847" y="1124744"/>
            <a:ext cx="2664490" cy="1440000"/>
            <a:chOff x="5050847" y="1124744"/>
            <a:chExt cx="2664490" cy="1440000"/>
          </a:xfrm>
        </p:grpSpPr>
        <p:cxnSp>
          <p:nvCxnSpPr>
            <p:cNvPr id="81" name="Straight Connector 46"/>
            <p:cNvCxnSpPr>
              <a:endCxn id="85" idx="6"/>
            </p:cNvCxnSpPr>
            <p:nvPr/>
          </p:nvCxnSpPr>
          <p:spPr>
            <a:xfrm>
              <a:off x="5050847" y="1844744"/>
              <a:ext cx="1584930" cy="72000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35"/>
            <p:cNvSpPr/>
            <p:nvPr/>
          </p:nvSpPr>
          <p:spPr>
            <a:xfrm rot="5400000">
              <a:off x="5915777" y="1124744"/>
              <a:ext cx="1440000" cy="14400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effectLst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8" name="TextBox 54"/>
            <p:cNvSpPr txBox="1"/>
            <p:nvPr/>
          </p:nvSpPr>
          <p:spPr>
            <a:xfrm>
              <a:off x="5505538" y="1532886"/>
              <a:ext cx="2209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ค่านิยมที่ดี</a:t>
              </a:r>
              <a:endPara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2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werpoint-templates-26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136tgp_com_diagra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ulim" pitchFamily="34" charset="-127"/>
          </a:defRPr>
        </a:defPPr>
      </a:lstStyle>
    </a:lnDef>
  </a:objectDefaults>
  <a:extraClrSchemeLst>
    <a:extraClrScheme>
      <a:clrScheme name="136tgp_com_diagram 1">
        <a:dk1>
          <a:srgbClr val="051B61"/>
        </a:dk1>
        <a:lt1>
          <a:srgbClr val="FFFFFF"/>
        </a:lt1>
        <a:dk2>
          <a:srgbClr val="1861A4"/>
        </a:dk2>
        <a:lt2>
          <a:srgbClr val="DDDDDD"/>
        </a:lt2>
        <a:accent1>
          <a:srgbClr val="4B99D3"/>
        </a:accent1>
        <a:accent2>
          <a:srgbClr val="93C4F1"/>
        </a:accent2>
        <a:accent3>
          <a:srgbClr val="FFFFFF"/>
        </a:accent3>
        <a:accent4>
          <a:srgbClr val="031552"/>
        </a:accent4>
        <a:accent5>
          <a:srgbClr val="B1CAE6"/>
        </a:accent5>
        <a:accent6>
          <a:srgbClr val="85B1DA"/>
        </a:accent6>
        <a:hlink>
          <a:srgbClr val="9999FF"/>
        </a:hlink>
        <a:folHlink>
          <a:srgbClr val="2A9F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6tgp_com_diagram 2">
        <a:dk1>
          <a:srgbClr val="286882"/>
        </a:dk1>
        <a:lt1>
          <a:srgbClr val="FFFFFF"/>
        </a:lt1>
        <a:dk2>
          <a:srgbClr val="000066"/>
        </a:dk2>
        <a:lt2>
          <a:srgbClr val="DDDDDD"/>
        </a:lt2>
        <a:accent1>
          <a:srgbClr val="2FAFB9"/>
        </a:accent1>
        <a:accent2>
          <a:srgbClr val="58CEA1"/>
        </a:accent2>
        <a:accent3>
          <a:srgbClr val="FFFFFF"/>
        </a:accent3>
        <a:accent4>
          <a:srgbClr val="21586E"/>
        </a:accent4>
        <a:accent5>
          <a:srgbClr val="ADD4D9"/>
        </a:accent5>
        <a:accent6>
          <a:srgbClr val="4FBA91"/>
        </a:accent6>
        <a:hlink>
          <a:srgbClr val="556CD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6tgp_com_diagram 3">
        <a:dk1>
          <a:srgbClr val="5084E2"/>
        </a:dk1>
        <a:lt1>
          <a:srgbClr val="FFFFFF"/>
        </a:lt1>
        <a:dk2>
          <a:srgbClr val="000066"/>
        </a:dk2>
        <a:lt2>
          <a:srgbClr val="B2B2B2"/>
        </a:lt2>
        <a:accent1>
          <a:srgbClr val="1E62C6"/>
        </a:accent1>
        <a:accent2>
          <a:srgbClr val="D3BD6B"/>
        </a:accent2>
        <a:accent3>
          <a:srgbClr val="FFFFFF"/>
        </a:accent3>
        <a:accent4>
          <a:srgbClr val="4370C1"/>
        </a:accent4>
        <a:accent5>
          <a:srgbClr val="ABB7DF"/>
        </a:accent5>
        <a:accent6>
          <a:srgbClr val="BFAB60"/>
        </a:accent6>
        <a:hlink>
          <a:srgbClr val="3197BB"/>
        </a:hlink>
        <a:folHlink>
          <a:srgbClr val="6D94C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970</Words>
  <Application>Microsoft Office PowerPoint</Application>
  <PresentationFormat>On-screen Show (4:3)</PresentationFormat>
  <Paragraphs>186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Office Theme</vt:lpstr>
      <vt:lpstr>2_Office Theme</vt:lpstr>
      <vt:lpstr>1_Office Theme</vt:lpstr>
      <vt:lpstr>powerpoint-templates-26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139</cp:revision>
  <dcterms:created xsi:type="dcterms:W3CDTF">2015-08-31T10:05:25Z</dcterms:created>
  <dcterms:modified xsi:type="dcterms:W3CDTF">2015-09-15T04:28:25Z</dcterms:modified>
</cp:coreProperties>
</file>